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8" r:id="rId17"/>
    <p:sldId id="270" r:id="rId18"/>
    <p:sldId id="271" r:id="rId19"/>
    <p:sldId id="272" r:id="rId20"/>
    <p:sldId id="273" r:id="rId21"/>
    <p:sldId id="274" r:id="rId22"/>
    <p:sldId id="275" r:id="rId23"/>
    <p:sldId id="277"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2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20" name="19 Marcador de pie de página"/>
          <p:cNvSpPr>
            <a:spLocks noGrp="1"/>
          </p:cNvSpPr>
          <p:nvPr>
            <p:ph type="ftr" sz="quarter" idx="11"/>
          </p:nvPr>
        </p:nvSpPr>
        <p:spPr/>
        <p:txBody>
          <a:bodyPr/>
          <a:lstStyle>
            <a:extLst/>
          </a:lstStyle>
          <a:p>
            <a:endParaRPr lang="es-ES"/>
          </a:p>
        </p:txBody>
      </p:sp>
      <p:sp>
        <p:nvSpPr>
          <p:cNvPr id="10" name="9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FE4F5EDD-3799-46BA-8167-83887729C7AB}" type="datetimeFigureOut">
              <a:rPr lang="es-ES" smtClean="0"/>
              <a:pPr/>
              <a:t>20/04/2022</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84901DFE-3359-4D00-8F41-84FC8982DB2B}" type="slidenum">
              <a:rPr lang="es-ES" smtClean="0"/>
              <a:pPr/>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E4F5EDD-3799-46BA-8167-83887729C7AB}" type="datetimeFigureOut">
              <a:rPr lang="es-ES" smtClean="0"/>
              <a:pPr/>
              <a:t>20/04/2022</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4901DFE-3359-4D00-8F41-84FC8982DB2B}" type="slidenum">
              <a:rPr lang="es-ES" smtClean="0"/>
              <a:pPr/>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32560" y="359898"/>
            <a:ext cx="7406640" cy="711648"/>
          </a:xfrm>
        </p:spPr>
        <p:txBody>
          <a:bodyPr>
            <a:normAutofit/>
          </a:bodyPr>
          <a:lstStyle/>
          <a:p>
            <a:pPr algn="ctr"/>
            <a:r>
              <a:rPr lang="es-ES" sz="3200" dirty="0" smtClean="0">
                <a:latin typeface="Albertus Medium" pitchFamily="34" charset="0"/>
              </a:rPr>
              <a:t>Orientación 3º de ESO</a:t>
            </a:r>
            <a:endParaRPr lang="es-ES" sz="3200" dirty="0">
              <a:latin typeface="Albertus Medium" pitchFamily="34" charset="0"/>
            </a:endParaRPr>
          </a:p>
        </p:txBody>
      </p:sp>
      <p:sp>
        <p:nvSpPr>
          <p:cNvPr id="3" name="2 Subtítulo"/>
          <p:cNvSpPr>
            <a:spLocks noGrp="1"/>
          </p:cNvSpPr>
          <p:nvPr>
            <p:ph type="subTitle" idx="1"/>
          </p:nvPr>
        </p:nvSpPr>
        <p:spPr>
          <a:xfrm>
            <a:off x="1432560" y="1428736"/>
            <a:ext cx="7406640" cy="4572032"/>
          </a:xfrm>
        </p:spPr>
        <p:txBody>
          <a:bodyPr>
            <a:normAutofit/>
          </a:bodyPr>
          <a:lstStyle/>
          <a:p>
            <a:endParaRPr lang="es-ES" b="1" dirty="0" smtClean="0">
              <a:latin typeface="Albertus Medium" pitchFamily="34" charset="0"/>
            </a:endParaRPr>
          </a:p>
          <a:p>
            <a:endParaRPr lang="es-ES" b="1" dirty="0" smtClean="0">
              <a:latin typeface="Albertus Medium" pitchFamily="34" charset="0"/>
            </a:endParaRPr>
          </a:p>
          <a:p>
            <a:endParaRPr lang="es-ES" b="1" dirty="0">
              <a:latin typeface="Albertus Medium" pitchFamily="34" charset="0"/>
            </a:endParaRPr>
          </a:p>
        </p:txBody>
      </p:sp>
      <p:pic>
        <p:nvPicPr>
          <p:cNvPr id="5" name="4 Imagen" descr="44 ideas de Orientación profesional compartida | orientación profesional,  sistema educativo, orientacion"/>
          <p:cNvPicPr/>
          <p:nvPr/>
        </p:nvPicPr>
        <p:blipFill>
          <a:blip r:embed="rId2"/>
          <a:srcRect/>
          <a:stretch>
            <a:fillRect/>
          </a:stretch>
        </p:blipFill>
        <p:spPr bwMode="auto">
          <a:xfrm>
            <a:off x="2571736" y="1357298"/>
            <a:ext cx="4143404" cy="47863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225404"/>
          </a:xfrm>
        </p:spPr>
        <p:txBody>
          <a:bodyPr>
            <a:normAutofit fontScale="90000"/>
          </a:bodyPr>
          <a:lstStyle/>
          <a:p>
            <a:endParaRPr lang="es-ES" dirty="0"/>
          </a:p>
        </p:txBody>
      </p:sp>
      <p:sp>
        <p:nvSpPr>
          <p:cNvPr id="3" name="2 Marcador de contenido"/>
          <p:cNvSpPr>
            <a:spLocks noGrp="1"/>
          </p:cNvSpPr>
          <p:nvPr>
            <p:ph idx="1"/>
          </p:nvPr>
        </p:nvSpPr>
        <p:spPr>
          <a:xfrm>
            <a:off x="1435608" y="642918"/>
            <a:ext cx="7498080" cy="5605482"/>
          </a:xfrm>
        </p:spPr>
        <p:txBody>
          <a:bodyPr>
            <a:normAutofit fontScale="92500" lnSpcReduction="20000"/>
          </a:bodyPr>
          <a:lstStyle/>
          <a:p>
            <a:r>
              <a:rPr lang="es-ES" dirty="0" smtClean="0"/>
              <a:t>Los alumnos y alumnas </a:t>
            </a:r>
            <a:r>
              <a:rPr lang="es-ES" b="1" dirty="0" smtClean="0"/>
              <a:t>deben cursar dos materias dentro del bloque de asignaturas específicas</a:t>
            </a:r>
            <a:r>
              <a:rPr lang="es-ES" dirty="0" smtClean="0"/>
              <a:t>, pudiendo elegir entre las siguientes : </a:t>
            </a:r>
          </a:p>
          <a:p>
            <a:pPr marL="596646" indent="-514350">
              <a:buAutoNum type="alphaLcParenR"/>
            </a:pPr>
            <a:r>
              <a:rPr lang="es-ES" dirty="0" smtClean="0"/>
              <a:t>Artes Escénicas y Danza. </a:t>
            </a:r>
          </a:p>
          <a:p>
            <a:pPr marL="596646" indent="-514350">
              <a:buAutoNum type="alphaLcParenR"/>
            </a:pPr>
            <a:r>
              <a:rPr lang="es-ES" dirty="0" smtClean="0"/>
              <a:t>Cultura Científica. </a:t>
            </a:r>
          </a:p>
          <a:p>
            <a:pPr marL="596646" indent="-514350">
              <a:buAutoNum type="alphaLcParenR"/>
            </a:pPr>
            <a:r>
              <a:rPr lang="es-ES" dirty="0" smtClean="0"/>
              <a:t>Cultura Clásica. </a:t>
            </a:r>
          </a:p>
          <a:p>
            <a:pPr marL="596646" indent="-514350">
              <a:buAutoNum type="alphaLcParenR"/>
            </a:pPr>
            <a:r>
              <a:rPr lang="es-ES" dirty="0" smtClean="0"/>
              <a:t>Educación Plástica, Visual y Audiovisual. </a:t>
            </a:r>
          </a:p>
          <a:p>
            <a:pPr marL="596646" indent="-514350">
              <a:buAutoNum type="alphaLcParenR"/>
            </a:pPr>
            <a:r>
              <a:rPr lang="es-ES" dirty="0" smtClean="0"/>
              <a:t>Filosofía. </a:t>
            </a:r>
          </a:p>
          <a:p>
            <a:pPr marL="596646" indent="-514350">
              <a:buAutoNum type="alphaLcParenR"/>
            </a:pPr>
            <a:r>
              <a:rPr lang="es-ES" dirty="0" smtClean="0"/>
              <a:t>Música </a:t>
            </a:r>
          </a:p>
          <a:p>
            <a:pPr marL="596646" indent="-514350">
              <a:buAutoNum type="alphaLcParenR"/>
            </a:pPr>
            <a:r>
              <a:rPr lang="es-ES" dirty="0" smtClean="0"/>
              <a:t>Segunda Lengua Extranjera. </a:t>
            </a:r>
          </a:p>
          <a:p>
            <a:pPr marL="596646" indent="-514350">
              <a:buAutoNum type="alphaLcParenR"/>
            </a:pPr>
            <a:r>
              <a:rPr lang="es-ES" dirty="0" smtClean="0"/>
              <a:t>Tecnologías de la Información y la Comunicación. </a:t>
            </a:r>
          </a:p>
          <a:p>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latin typeface="Albertus Medium" pitchFamily="34" charset="0"/>
              </a:rPr>
              <a:t>Bachillerato LOMLOE</a:t>
            </a:r>
            <a:endParaRPr lang="es-ES" sz="3600" dirty="0">
              <a:latin typeface="Albertus Medium" pitchFamily="34" charset="0"/>
            </a:endParaRPr>
          </a:p>
        </p:txBody>
      </p:sp>
      <p:sp>
        <p:nvSpPr>
          <p:cNvPr id="3" name="2 Marcador de contenido"/>
          <p:cNvSpPr>
            <a:spLocks noGrp="1"/>
          </p:cNvSpPr>
          <p:nvPr>
            <p:ph idx="1"/>
          </p:nvPr>
        </p:nvSpPr>
        <p:spPr/>
        <p:txBody>
          <a:bodyPr>
            <a:normAutofit fontScale="85000" lnSpcReduction="10000"/>
          </a:bodyPr>
          <a:lstStyle/>
          <a:p>
            <a:r>
              <a:rPr lang="es-ES" dirty="0" smtClean="0">
                <a:latin typeface="Albertus Medium" pitchFamily="34" charset="0"/>
              </a:rPr>
              <a:t>Las modalidades del Bachillerato que podrán ofrecer las administraciones educativas y, en su caso, los centros docentes serán las siguientes:</a:t>
            </a:r>
          </a:p>
          <a:p>
            <a:pPr>
              <a:buNone/>
            </a:pPr>
            <a:r>
              <a:rPr lang="es-ES" dirty="0" smtClean="0">
                <a:latin typeface="Albertus Medium" pitchFamily="34" charset="0"/>
              </a:rPr>
              <a:t>a) Artes.</a:t>
            </a:r>
          </a:p>
          <a:p>
            <a:pPr>
              <a:buNone/>
            </a:pPr>
            <a:r>
              <a:rPr lang="es-ES" dirty="0" smtClean="0">
                <a:latin typeface="Albertus Medium" pitchFamily="34" charset="0"/>
              </a:rPr>
              <a:t>b) Ciencias y Tecnología.</a:t>
            </a:r>
          </a:p>
          <a:p>
            <a:pPr>
              <a:buNone/>
            </a:pPr>
            <a:r>
              <a:rPr lang="es-ES" dirty="0" smtClean="0">
                <a:latin typeface="Albertus Medium" pitchFamily="34" charset="0"/>
              </a:rPr>
              <a:t>c) General.</a:t>
            </a:r>
          </a:p>
          <a:p>
            <a:pPr>
              <a:buNone/>
            </a:pPr>
            <a:r>
              <a:rPr lang="es-ES" dirty="0" smtClean="0">
                <a:latin typeface="Albertus Medium" pitchFamily="34" charset="0"/>
              </a:rPr>
              <a:t>d) Humanidades y Ciencias Sociales.</a:t>
            </a:r>
          </a:p>
          <a:p>
            <a:pPr>
              <a:buNone/>
            </a:pPr>
            <a:r>
              <a:rPr lang="es-ES" dirty="0" smtClean="0">
                <a:latin typeface="Albertus Medium" pitchFamily="34" charset="0"/>
              </a:rPr>
              <a:t>La modalidad de Artes se organizará en dos vías, referida una de ellas a Artes Plásticas, Imagen y Diseño; y la otra, a Música y Artes Escénicas.</a:t>
            </a:r>
          </a:p>
          <a:p>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smtClean="0">
                <a:latin typeface="Albertus Medium" pitchFamily="34" charset="0"/>
              </a:rPr>
              <a:t>Estructura de los bachilleratos</a:t>
            </a:r>
            <a:endParaRPr lang="es-ES" sz="3200" dirty="0">
              <a:latin typeface="Albertus Medium" pitchFamily="34" charset="0"/>
            </a:endParaRPr>
          </a:p>
        </p:txBody>
      </p:sp>
      <p:sp>
        <p:nvSpPr>
          <p:cNvPr id="3" name="2 Marcador de contenido"/>
          <p:cNvSpPr>
            <a:spLocks noGrp="1"/>
          </p:cNvSpPr>
          <p:nvPr>
            <p:ph idx="1"/>
          </p:nvPr>
        </p:nvSpPr>
        <p:spPr>
          <a:xfrm>
            <a:off x="1435608" y="1142984"/>
            <a:ext cx="7498080" cy="5105416"/>
          </a:xfrm>
        </p:spPr>
        <p:txBody>
          <a:bodyPr>
            <a:normAutofit fontScale="77500" lnSpcReduction="20000"/>
          </a:bodyPr>
          <a:lstStyle/>
          <a:p>
            <a:r>
              <a:rPr lang="es-ES" dirty="0" smtClean="0">
                <a:latin typeface="Albertus Medium" pitchFamily="34" charset="0"/>
              </a:rPr>
              <a:t>Las materias de </a:t>
            </a:r>
            <a:r>
              <a:rPr lang="es-ES" b="1" dirty="0" smtClean="0">
                <a:latin typeface="Albertus Medium" pitchFamily="34" charset="0"/>
              </a:rPr>
              <a:t>primer curso</a:t>
            </a:r>
            <a:r>
              <a:rPr lang="es-ES" dirty="0" smtClean="0">
                <a:latin typeface="Albertus Medium" pitchFamily="34" charset="0"/>
              </a:rPr>
              <a:t> </a:t>
            </a:r>
            <a:r>
              <a:rPr lang="es-ES" b="1" dirty="0" smtClean="0">
                <a:latin typeface="Albertus Medium" pitchFamily="34" charset="0"/>
              </a:rPr>
              <a:t>comunes</a:t>
            </a:r>
            <a:r>
              <a:rPr lang="es-ES" dirty="0" smtClean="0">
                <a:latin typeface="Albertus Medium" pitchFamily="34" charset="0"/>
              </a:rPr>
              <a:t> a todas las modalidades de Bachillerato serán las siguientes:</a:t>
            </a:r>
          </a:p>
          <a:p>
            <a:pPr>
              <a:buNone/>
            </a:pPr>
            <a:r>
              <a:rPr lang="es-ES" dirty="0" smtClean="0">
                <a:latin typeface="Albertus Medium" pitchFamily="34" charset="0"/>
              </a:rPr>
              <a:t>a) Educación Física.</a:t>
            </a:r>
          </a:p>
          <a:p>
            <a:pPr>
              <a:buNone/>
            </a:pPr>
            <a:r>
              <a:rPr lang="es-ES" dirty="0" smtClean="0">
                <a:latin typeface="Albertus Medium" pitchFamily="34" charset="0"/>
              </a:rPr>
              <a:t>b) Filosofía.</a:t>
            </a:r>
          </a:p>
          <a:p>
            <a:pPr>
              <a:buNone/>
            </a:pPr>
            <a:r>
              <a:rPr lang="es-ES" dirty="0" smtClean="0">
                <a:latin typeface="Albertus Medium" pitchFamily="34" charset="0"/>
              </a:rPr>
              <a:t>c) Lengua Castellana y Literatura I y, si la hubiere, Lengua Cooficial y Literatura I.</a:t>
            </a:r>
          </a:p>
          <a:p>
            <a:pPr>
              <a:buNone/>
            </a:pPr>
            <a:r>
              <a:rPr lang="es-ES" dirty="0" smtClean="0">
                <a:latin typeface="Albertus Medium" pitchFamily="34" charset="0"/>
              </a:rPr>
              <a:t>d) Lengua Extranjera I.</a:t>
            </a:r>
          </a:p>
          <a:p>
            <a:r>
              <a:rPr lang="es-ES" dirty="0" smtClean="0">
                <a:latin typeface="Albertus Medium" pitchFamily="34" charset="0"/>
              </a:rPr>
              <a:t>Las </a:t>
            </a:r>
            <a:r>
              <a:rPr lang="es-ES" b="1" dirty="0" smtClean="0">
                <a:latin typeface="Albertus Medium" pitchFamily="34" charset="0"/>
              </a:rPr>
              <a:t>materias comunes de segundo curso </a:t>
            </a:r>
            <a:r>
              <a:rPr lang="es-ES" dirty="0" smtClean="0">
                <a:latin typeface="Albertus Medium" pitchFamily="34" charset="0"/>
              </a:rPr>
              <a:t>serán las siguientes:.</a:t>
            </a:r>
          </a:p>
          <a:p>
            <a:pPr>
              <a:buNone/>
            </a:pPr>
            <a:r>
              <a:rPr lang="es-ES" dirty="0" smtClean="0">
                <a:latin typeface="Albertus Medium" pitchFamily="34" charset="0"/>
              </a:rPr>
              <a:t>a) Historia de España.</a:t>
            </a:r>
          </a:p>
          <a:p>
            <a:pPr>
              <a:buNone/>
            </a:pPr>
            <a:r>
              <a:rPr lang="es-ES" dirty="0" smtClean="0">
                <a:latin typeface="Albertus Medium" pitchFamily="34" charset="0"/>
              </a:rPr>
              <a:t>b) Historia de la Filosofía.</a:t>
            </a:r>
          </a:p>
          <a:p>
            <a:pPr>
              <a:buNone/>
            </a:pPr>
            <a:r>
              <a:rPr lang="es-ES" dirty="0" smtClean="0">
                <a:latin typeface="Albertus Medium" pitchFamily="34" charset="0"/>
              </a:rPr>
              <a:t>c) Lengua Castellana y Literatura II y, si la hubiere, Lengua Cooficial y Literatura II.</a:t>
            </a:r>
          </a:p>
          <a:p>
            <a:pPr>
              <a:buNone/>
            </a:pPr>
            <a:r>
              <a:rPr lang="es-ES" dirty="0" smtClean="0">
                <a:latin typeface="Albertus Medium" pitchFamily="34" charset="0"/>
              </a:rPr>
              <a:t>d) Lengua Extranjera II.</a:t>
            </a:r>
          </a:p>
          <a:p>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868346"/>
          </a:xfrm>
        </p:spPr>
        <p:txBody>
          <a:bodyPr>
            <a:normAutofit/>
          </a:bodyPr>
          <a:lstStyle/>
          <a:p>
            <a:r>
              <a:rPr lang="es-ES" sz="3200" dirty="0" smtClean="0">
                <a:latin typeface="Albertus Medium" pitchFamily="34" charset="0"/>
              </a:rPr>
              <a:t>Bachillerato de Artes</a:t>
            </a:r>
            <a:endParaRPr lang="es-ES" sz="3200" dirty="0">
              <a:latin typeface="Albertus Medium" pitchFamily="34" charset="0"/>
            </a:endParaRPr>
          </a:p>
        </p:txBody>
      </p:sp>
      <p:sp>
        <p:nvSpPr>
          <p:cNvPr id="3" name="2 Marcador de contenido"/>
          <p:cNvSpPr>
            <a:spLocks noGrp="1"/>
          </p:cNvSpPr>
          <p:nvPr>
            <p:ph idx="1"/>
          </p:nvPr>
        </p:nvSpPr>
        <p:spPr>
          <a:xfrm>
            <a:off x="1435608" y="1000108"/>
            <a:ext cx="7498080" cy="5248292"/>
          </a:xfrm>
        </p:spPr>
        <p:txBody>
          <a:bodyPr>
            <a:normAutofit fontScale="32500" lnSpcReduction="20000"/>
          </a:bodyPr>
          <a:lstStyle/>
          <a:p>
            <a:endParaRPr lang="es-ES" sz="6200" b="1" dirty="0" smtClean="0">
              <a:latin typeface="Albertus Medium" pitchFamily="34" charset="0"/>
            </a:endParaRPr>
          </a:p>
          <a:p>
            <a:r>
              <a:rPr lang="es-ES" sz="6200" b="1" dirty="0" smtClean="0">
                <a:latin typeface="Albertus Medium" pitchFamily="34" charset="0"/>
              </a:rPr>
              <a:t>En primero</a:t>
            </a:r>
            <a:r>
              <a:rPr lang="es-ES" sz="6200" dirty="0" smtClean="0">
                <a:latin typeface="Albertus Medium" pitchFamily="34" charset="0"/>
              </a:rPr>
              <a:t>, el alumnado de la vía de Artes Plásticas, Imagen y Diseño cursará Dibujo Artístico I y otras dos materias de modalidad que elegirá de entre las siguientes:</a:t>
            </a:r>
          </a:p>
          <a:p>
            <a:pPr>
              <a:buNone/>
            </a:pPr>
            <a:endParaRPr lang="es-ES" sz="6200" dirty="0" smtClean="0">
              <a:latin typeface="Albertus Medium" pitchFamily="34" charset="0"/>
            </a:endParaRPr>
          </a:p>
          <a:p>
            <a:pPr>
              <a:buNone/>
            </a:pPr>
            <a:r>
              <a:rPr lang="es-ES" sz="6200" dirty="0" smtClean="0">
                <a:latin typeface="Albertus Medium" pitchFamily="34" charset="0"/>
              </a:rPr>
              <a:t>a) Cultura Audiovisual.</a:t>
            </a:r>
          </a:p>
          <a:p>
            <a:pPr>
              <a:buNone/>
            </a:pPr>
            <a:r>
              <a:rPr lang="es-ES" sz="6200" dirty="0" smtClean="0">
                <a:latin typeface="Albertus Medium" pitchFamily="34" charset="0"/>
              </a:rPr>
              <a:t>b) Dibujo Técnico Aplicado a las Artes Plásticas y al Diseño I.</a:t>
            </a:r>
          </a:p>
          <a:p>
            <a:pPr>
              <a:buNone/>
            </a:pPr>
            <a:r>
              <a:rPr lang="es-ES" sz="6200" dirty="0" smtClean="0">
                <a:latin typeface="Albertus Medium" pitchFamily="34" charset="0"/>
              </a:rPr>
              <a:t>c) Proyectos Artísticos.</a:t>
            </a:r>
          </a:p>
          <a:p>
            <a:pPr>
              <a:buNone/>
            </a:pPr>
            <a:r>
              <a:rPr lang="es-ES" sz="6200" dirty="0" smtClean="0">
                <a:latin typeface="Albertus Medium" pitchFamily="34" charset="0"/>
              </a:rPr>
              <a:t>d) Volumen.</a:t>
            </a:r>
          </a:p>
          <a:p>
            <a:r>
              <a:rPr lang="es-ES" sz="6200" dirty="0" smtClean="0">
                <a:latin typeface="Albertus Medium" pitchFamily="34" charset="0"/>
              </a:rPr>
              <a:t> </a:t>
            </a:r>
            <a:r>
              <a:rPr lang="es-ES" sz="6200" b="1" dirty="0" smtClean="0">
                <a:latin typeface="Albertus Medium" pitchFamily="34" charset="0"/>
              </a:rPr>
              <a:t>En segundo</a:t>
            </a:r>
            <a:r>
              <a:rPr lang="es-ES" sz="6200" dirty="0" smtClean="0">
                <a:latin typeface="Albertus Medium" pitchFamily="34" charset="0"/>
              </a:rPr>
              <a:t>, el alumnado de la vía de Artes Plásticas, Imagen y Diseño cursará Dibujo Artístico II y otras dos materias de modalidad, que elegirá de entre las siguientes:.</a:t>
            </a:r>
          </a:p>
          <a:p>
            <a:pPr>
              <a:buNone/>
            </a:pPr>
            <a:r>
              <a:rPr lang="es-ES" sz="6200" dirty="0" smtClean="0">
                <a:latin typeface="Albertus Medium" pitchFamily="34" charset="0"/>
              </a:rPr>
              <a:t>a) Dibujo Técnico Aplicado a las Artes Plásticas y al Diseño II.</a:t>
            </a:r>
          </a:p>
          <a:p>
            <a:pPr>
              <a:buNone/>
            </a:pPr>
            <a:r>
              <a:rPr lang="es-ES" sz="6200" dirty="0" smtClean="0">
                <a:latin typeface="Albertus Medium" pitchFamily="34" charset="0"/>
              </a:rPr>
              <a:t>b) Diseño.</a:t>
            </a:r>
          </a:p>
          <a:p>
            <a:pPr>
              <a:buNone/>
            </a:pPr>
            <a:r>
              <a:rPr lang="es-ES" sz="6200" dirty="0" smtClean="0">
                <a:latin typeface="Albertus Medium" pitchFamily="34" charset="0"/>
              </a:rPr>
              <a:t>c) Fundamentos Artísticos.</a:t>
            </a:r>
          </a:p>
          <a:p>
            <a:pPr>
              <a:buNone/>
            </a:pPr>
            <a:r>
              <a:rPr lang="es-ES" sz="6200" dirty="0" smtClean="0">
                <a:latin typeface="Albertus Medium" pitchFamily="34" charset="0"/>
              </a:rPr>
              <a:t>d) Técnicas de Expresión Gráfico-plástica.</a:t>
            </a:r>
          </a:p>
          <a:p>
            <a:endParaRPr lang="es-ES" dirty="0"/>
          </a:p>
        </p:txBody>
      </p:sp>
    </p:spTree>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435608" y="428604"/>
            <a:ext cx="7498080" cy="5819796"/>
          </a:xfrm>
        </p:spPr>
        <p:txBody>
          <a:bodyPr>
            <a:normAutofit fontScale="70000" lnSpcReduction="20000"/>
          </a:bodyPr>
          <a:lstStyle/>
          <a:p>
            <a:r>
              <a:rPr lang="es-ES" dirty="0" smtClean="0"/>
              <a:t>Por su parte, el alumnado de la vía de Música y Artes Escénicas cursará, </a:t>
            </a:r>
            <a:r>
              <a:rPr lang="es-ES" b="1" dirty="0" smtClean="0"/>
              <a:t>en primero, </a:t>
            </a:r>
            <a:r>
              <a:rPr lang="es-ES" dirty="0" smtClean="0"/>
              <a:t>a su elección, Análisis Musical I o Artes Escénicas I, así como otras dos materias de modalidad que elegirá de entre las siguientes:</a:t>
            </a:r>
          </a:p>
          <a:p>
            <a:pPr>
              <a:buNone/>
            </a:pPr>
            <a:r>
              <a:rPr lang="es-ES" dirty="0" smtClean="0"/>
              <a:t>a) Análisis Musical I.</a:t>
            </a:r>
          </a:p>
          <a:p>
            <a:pPr>
              <a:buNone/>
            </a:pPr>
            <a:r>
              <a:rPr lang="es-ES" dirty="0" smtClean="0"/>
              <a:t>b) Artes Escénicas I.</a:t>
            </a:r>
          </a:p>
          <a:p>
            <a:pPr>
              <a:buNone/>
            </a:pPr>
            <a:r>
              <a:rPr lang="es-ES" dirty="0" smtClean="0"/>
              <a:t>c) Coro y Técnica Vocal I.</a:t>
            </a:r>
          </a:p>
          <a:p>
            <a:pPr>
              <a:buNone/>
            </a:pPr>
            <a:r>
              <a:rPr lang="es-ES" dirty="0" smtClean="0"/>
              <a:t>d) Cultura Audiovisual.</a:t>
            </a:r>
          </a:p>
          <a:p>
            <a:pPr>
              <a:buNone/>
            </a:pPr>
            <a:r>
              <a:rPr lang="es-ES" dirty="0" smtClean="0"/>
              <a:t>e) Lenguaje y Práctica Musical.</a:t>
            </a:r>
          </a:p>
          <a:p>
            <a:r>
              <a:rPr lang="es-ES" b="1" dirty="0" smtClean="0"/>
              <a:t>En segundo</a:t>
            </a:r>
            <a:r>
              <a:rPr lang="es-ES" dirty="0" smtClean="0"/>
              <a:t>, el alumnado de la vía de Música y Artes Escénicas cursará a su elección Análisis Musical II o Artes Escénicas II, así como otras dos materias de modalidad que elegirá de entre las siguientes:</a:t>
            </a:r>
          </a:p>
          <a:p>
            <a:pPr>
              <a:buNone/>
            </a:pPr>
            <a:r>
              <a:rPr lang="es-ES" dirty="0" smtClean="0"/>
              <a:t>a) Análisis Musical II.</a:t>
            </a:r>
          </a:p>
          <a:p>
            <a:pPr>
              <a:buNone/>
            </a:pPr>
            <a:r>
              <a:rPr lang="es-ES" dirty="0" smtClean="0"/>
              <a:t>b) Artes Escénicas II.</a:t>
            </a:r>
          </a:p>
          <a:p>
            <a:pPr>
              <a:buNone/>
            </a:pPr>
            <a:r>
              <a:rPr lang="es-ES" dirty="0" smtClean="0"/>
              <a:t>c) Coro y Técnica Vocal II.</a:t>
            </a:r>
          </a:p>
          <a:p>
            <a:pPr>
              <a:buNone/>
            </a:pPr>
            <a:r>
              <a:rPr lang="es-ES" dirty="0" smtClean="0"/>
              <a:t>d) Historia de la Música y de la Danza.</a:t>
            </a:r>
          </a:p>
          <a:p>
            <a:pPr>
              <a:buNone/>
            </a:pPr>
            <a:r>
              <a:rPr lang="es-ES" dirty="0" smtClean="0"/>
              <a:t>e) Literatura Dramática.</a:t>
            </a:r>
          </a:p>
          <a:p>
            <a:endParaRPr lang="es-ES" dirty="0"/>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868346"/>
          </a:xfrm>
        </p:spPr>
        <p:txBody>
          <a:bodyPr>
            <a:normAutofit/>
          </a:bodyPr>
          <a:lstStyle/>
          <a:p>
            <a:r>
              <a:rPr lang="es-ES" sz="3200" dirty="0" smtClean="0">
                <a:latin typeface="Albertus Medium" pitchFamily="34" charset="0"/>
              </a:rPr>
              <a:t>Bachillerato de Ciencias y Tecnología</a:t>
            </a:r>
            <a:endParaRPr lang="es-ES" sz="3200" dirty="0">
              <a:latin typeface="Albertus Medium" pitchFamily="34" charset="0"/>
            </a:endParaRPr>
          </a:p>
        </p:txBody>
      </p:sp>
      <p:sp>
        <p:nvSpPr>
          <p:cNvPr id="3" name="2 Marcador de contenido"/>
          <p:cNvSpPr>
            <a:spLocks noGrp="1"/>
          </p:cNvSpPr>
          <p:nvPr>
            <p:ph idx="1"/>
          </p:nvPr>
        </p:nvSpPr>
        <p:spPr>
          <a:xfrm>
            <a:off x="1435608" y="1071546"/>
            <a:ext cx="7498080" cy="5176854"/>
          </a:xfrm>
        </p:spPr>
        <p:txBody>
          <a:bodyPr>
            <a:normAutofit lnSpcReduction="10000"/>
          </a:bodyPr>
          <a:lstStyle/>
          <a:p>
            <a:r>
              <a:rPr lang="es-ES" dirty="0" smtClean="0"/>
              <a:t>El alumnado que opte por la modalidad de Ciencias y Tecnología cursará, </a:t>
            </a:r>
            <a:r>
              <a:rPr lang="es-ES" b="1" dirty="0" smtClean="0"/>
              <a:t>en primero</a:t>
            </a:r>
            <a:r>
              <a:rPr lang="es-ES" dirty="0" smtClean="0"/>
              <a:t>, Matemáticas I, así como otras </a:t>
            </a:r>
            <a:r>
              <a:rPr lang="es-ES" b="1" dirty="0" smtClean="0"/>
              <a:t>dos materias </a:t>
            </a:r>
            <a:r>
              <a:rPr lang="es-ES" dirty="0" smtClean="0"/>
              <a:t>de modalidad que elegirá de entre las siguientes:</a:t>
            </a:r>
          </a:p>
          <a:p>
            <a:pPr>
              <a:buNone/>
            </a:pPr>
            <a:r>
              <a:rPr lang="es-ES" dirty="0" smtClean="0"/>
              <a:t>a) Biología, Geología y Ciencias Ambientales. </a:t>
            </a:r>
          </a:p>
          <a:p>
            <a:pPr>
              <a:buNone/>
            </a:pPr>
            <a:r>
              <a:rPr lang="es-ES" dirty="0" smtClean="0"/>
              <a:t>b) Dibujo Técnico I. </a:t>
            </a:r>
          </a:p>
          <a:p>
            <a:pPr>
              <a:buNone/>
            </a:pPr>
            <a:r>
              <a:rPr lang="es-ES" dirty="0" smtClean="0"/>
              <a:t>c) Física y Química. </a:t>
            </a:r>
          </a:p>
          <a:p>
            <a:pPr>
              <a:buNone/>
            </a:pPr>
            <a:r>
              <a:rPr lang="es-ES" dirty="0" smtClean="0"/>
              <a:t>d) Tecnología e Ingeniería I. </a:t>
            </a:r>
          </a:p>
          <a:p>
            <a:endParaRPr lang="es-ES"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435608" y="928670"/>
            <a:ext cx="7498080" cy="5319730"/>
          </a:xfrm>
        </p:spPr>
        <p:txBody>
          <a:bodyPr>
            <a:normAutofit fontScale="92500" lnSpcReduction="10000"/>
          </a:bodyPr>
          <a:lstStyle/>
          <a:p>
            <a:r>
              <a:rPr lang="es-ES" dirty="0" smtClean="0"/>
              <a:t>Igualmente, </a:t>
            </a:r>
            <a:r>
              <a:rPr lang="es-ES" b="1" dirty="0" smtClean="0"/>
              <a:t>en segundo</a:t>
            </a:r>
            <a:r>
              <a:rPr lang="es-ES" dirty="0" smtClean="0"/>
              <a:t>, el alumnado cursará a su elección Matemáticas II o Matemáticas Aplicadas a las Ciencias Sociales II, así como otras dos materias de modalidad que elegirá de entre las siguientes:</a:t>
            </a:r>
          </a:p>
          <a:p>
            <a:pPr>
              <a:buNone/>
            </a:pPr>
            <a:r>
              <a:rPr lang="es-ES" dirty="0" smtClean="0"/>
              <a:t>a) Biología. </a:t>
            </a:r>
          </a:p>
          <a:p>
            <a:pPr>
              <a:buNone/>
            </a:pPr>
            <a:r>
              <a:rPr lang="es-ES" dirty="0" smtClean="0"/>
              <a:t>b) Dibujo Técnico II. </a:t>
            </a:r>
          </a:p>
          <a:p>
            <a:pPr>
              <a:buNone/>
            </a:pPr>
            <a:r>
              <a:rPr lang="es-ES" dirty="0" smtClean="0"/>
              <a:t>c) Física. </a:t>
            </a:r>
          </a:p>
          <a:p>
            <a:pPr>
              <a:buNone/>
            </a:pPr>
            <a:r>
              <a:rPr lang="es-ES" dirty="0" smtClean="0"/>
              <a:t>d) Geología y Ciencias Ambientales. </a:t>
            </a:r>
          </a:p>
          <a:p>
            <a:pPr>
              <a:buNone/>
            </a:pPr>
            <a:r>
              <a:rPr lang="es-ES" dirty="0" smtClean="0"/>
              <a:t>e) Química. </a:t>
            </a:r>
          </a:p>
          <a:p>
            <a:pPr>
              <a:buNone/>
            </a:pPr>
            <a:r>
              <a:rPr lang="es-ES" dirty="0" smtClean="0"/>
              <a:t>f) Tecnología e Ingeniería II. </a:t>
            </a:r>
          </a:p>
          <a:p>
            <a:endParaRPr lang="es-ES" dirty="0"/>
          </a:p>
        </p:txBody>
      </p:sp>
    </p:spTree>
  </p:cSld>
  <p:clrMapOvr>
    <a:masterClrMapping/>
  </p:clrMapOvr>
  <p:transition>
    <p:cut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Bachillerato General</a:t>
            </a:r>
            <a:endParaRPr lang="es-ES" dirty="0"/>
          </a:p>
        </p:txBody>
      </p:sp>
      <p:sp>
        <p:nvSpPr>
          <p:cNvPr id="3" name="2 Marcador de contenido"/>
          <p:cNvSpPr>
            <a:spLocks noGrp="1"/>
          </p:cNvSpPr>
          <p:nvPr>
            <p:ph idx="1"/>
          </p:nvPr>
        </p:nvSpPr>
        <p:spPr/>
        <p:txBody>
          <a:bodyPr>
            <a:normAutofit fontScale="85000" lnSpcReduction="10000"/>
          </a:bodyPr>
          <a:lstStyle/>
          <a:p>
            <a:r>
              <a:rPr lang="es-ES" sz="2800" dirty="0" smtClean="0"/>
              <a:t>El alumnado que opte por la </a:t>
            </a:r>
            <a:r>
              <a:rPr lang="es-ES" sz="2800" b="1" dirty="0" smtClean="0"/>
              <a:t>modalidad General </a:t>
            </a:r>
            <a:r>
              <a:rPr lang="es-ES" sz="2800" dirty="0" smtClean="0"/>
              <a:t>cursará, </a:t>
            </a:r>
            <a:r>
              <a:rPr lang="es-ES" sz="2800" b="1" dirty="0" smtClean="0"/>
              <a:t>en primero</a:t>
            </a:r>
            <a:r>
              <a:rPr lang="es-ES" sz="2800" dirty="0" smtClean="0"/>
              <a:t>, Matemáticas Generales y otras dos materias que elegirá de entre todas las materias de modalidad de primer curso que se oferten en el centro. Dicha oferta incluirá obligatoriamente la materia de Economía, Emprendimiento y Actividad Empresarial específica de esta modalidad.</a:t>
            </a:r>
          </a:p>
          <a:p>
            <a:r>
              <a:rPr lang="es-ES" sz="2800" dirty="0" smtClean="0"/>
              <a:t>Igualmente, </a:t>
            </a:r>
            <a:r>
              <a:rPr lang="es-ES" sz="2800" b="1" dirty="0" smtClean="0"/>
              <a:t>en segundo</a:t>
            </a:r>
            <a:r>
              <a:rPr lang="es-ES" sz="2800" dirty="0" smtClean="0"/>
              <a:t>, el alumnado cursará Ciencias Generales y otras dos materias que elegirá de entre todas las materias de modalidad de segundo curso que se oferten en el centro. Dicha oferta incluirá obligatoriamente la materia de Movimientos Culturales y Artísticos específica de esta modalidad.</a:t>
            </a:r>
          </a:p>
          <a:p>
            <a:endParaRPr lang="es-ES" sz="2800" dirty="0">
              <a:latin typeface="Albertus Medium" pitchFamily="34" charset="0"/>
            </a:endParaRPr>
          </a:p>
        </p:txBody>
      </p:sp>
    </p:spTree>
  </p:cSld>
  <p:clrMapOvr>
    <a:masterClrMapping/>
  </p:clrMapOvr>
  <p:transition>
    <p:cover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smtClean="0">
                <a:latin typeface="Albertus Medium" pitchFamily="34" charset="0"/>
              </a:rPr>
              <a:t>Bachillerato de HH y CCSS </a:t>
            </a:r>
            <a:endParaRPr lang="es-ES" sz="3200" dirty="0">
              <a:latin typeface="Albertus Medium" pitchFamily="34" charset="0"/>
            </a:endParaRPr>
          </a:p>
        </p:txBody>
      </p:sp>
      <p:sp>
        <p:nvSpPr>
          <p:cNvPr id="3" name="2 Marcador de contenido"/>
          <p:cNvSpPr>
            <a:spLocks noGrp="1"/>
          </p:cNvSpPr>
          <p:nvPr>
            <p:ph idx="1"/>
          </p:nvPr>
        </p:nvSpPr>
        <p:spPr>
          <a:xfrm>
            <a:off x="1435608" y="1142984"/>
            <a:ext cx="7498080" cy="5105416"/>
          </a:xfrm>
        </p:spPr>
        <p:txBody>
          <a:bodyPr>
            <a:normAutofit fontScale="85000" lnSpcReduction="20000"/>
          </a:bodyPr>
          <a:lstStyle/>
          <a:p>
            <a:r>
              <a:rPr lang="es-ES" dirty="0" smtClean="0"/>
              <a:t>El alumnado que opte por la modalidad de Humanidades y Ciencias Sociales cursará, </a:t>
            </a:r>
            <a:r>
              <a:rPr lang="es-ES" b="1" dirty="0" smtClean="0"/>
              <a:t>en primero</a:t>
            </a:r>
            <a:r>
              <a:rPr lang="es-ES" dirty="0" smtClean="0"/>
              <a:t>, a su elección, Latín I o Matemáticas Aplicadas a las Ciencias Sociales I, así como otras dos materias de modalidad que elegirá de entre las siguientes:</a:t>
            </a:r>
          </a:p>
          <a:p>
            <a:r>
              <a:rPr lang="es-ES" dirty="0" smtClean="0"/>
              <a:t>a) Economía.</a:t>
            </a:r>
          </a:p>
          <a:p>
            <a:r>
              <a:rPr lang="es-ES" dirty="0" smtClean="0"/>
              <a:t>b) Griego I.</a:t>
            </a:r>
          </a:p>
          <a:p>
            <a:r>
              <a:rPr lang="es-ES" dirty="0" smtClean="0"/>
              <a:t>c) Historia del Mundo Contemporáneo.</a:t>
            </a:r>
          </a:p>
          <a:p>
            <a:r>
              <a:rPr lang="es-ES" dirty="0" smtClean="0"/>
              <a:t>d) Latín I.</a:t>
            </a:r>
          </a:p>
          <a:p>
            <a:r>
              <a:rPr lang="es-ES" dirty="0" smtClean="0"/>
              <a:t>e) Literatura Universal.</a:t>
            </a:r>
          </a:p>
          <a:p>
            <a:r>
              <a:rPr lang="es-ES" dirty="0" smtClean="0"/>
              <a:t>f) Matemáticas Aplicadas a las Ciencias Sociales I.</a:t>
            </a:r>
          </a:p>
          <a:p>
            <a:endParaRPr lang="es-ES" dirty="0"/>
          </a:p>
        </p:txBody>
      </p:sp>
    </p:spTree>
  </p:cSld>
  <p:clrMapOvr>
    <a:masterClrMapping/>
  </p:clrMapOvr>
  <p:transition>
    <p:wheel spokes="3"/>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85000" lnSpcReduction="20000"/>
          </a:bodyPr>
          <a:lstStyle/>
          <a:p>
            <a:r>
              <a:rPr lang="es-ES" dirty="0" smtClean="0"/>
              <a:t>2. Igualmente, </a:t>
            </a:r>
            <a:r>
              <a:rPr lang="es-ES" b="1" dirty="0" smtClean="0"/>
              <a:t>en segundo</a:t>
            </a:r>
            <a:r>
              <a:rPr lang="es-ES" dirty="0" smtClean="0"/>
              <a:t>, el alumnado cursará a su elección Latín II o Matemáticas Aplicadas a las Ciencias Sociales II, así como otras dos materias de modalidad que elegirá de entre las siguientes:</a:t>
            </a:r>
          </a:p>
          <a:p>
            <a:r>
              <a:rPr lang="es-ES" dirty="0" smtClean="0"/>
              <a:t>a) Empresa y Diseño de Modelos de Negocio.</a:t>
            </a:r>
          </a:p>
          <a:p>
            <a:r>
              <a:rPr lang="es-ES" dirty="0" smtClean="0"/>
              <a:t>b) Geografía.</a:t>
            </a:r>
          </a:p>
          <a:p>
            <a:r>
              <a:rPr lang="es-ES" dirty="0" smtClean="0"/>
              <a:t>c) Griego II.</a:t>
            </a:r>
          </a:p>
          <a:p>
            <a:r>
              <a:rPr lang="es-ES" dirty="0" smtClean="0"/>
              <a:t>d) Historia del Arte.</a:t>
            </a:r>
          </a:p>
          <a:p>
            <a:r>
              <a:rPr lang="es-ES" dirty="0" smtClean="0"/>
              <a:t>e) Latín II.</a:t>
            </a:r>
          </a:p>
          <a:p>
            <a:r>
              <a:rPr lang="es-ES" dirty="0" smtClean="0"/>
              <a:t>f) Matemáticas Aplicadas a las Ciencias Sociales II.</a:t>
            </a:r>
          </a:p>
          <a:p>
            <a:endParaRPr lang="es-ES"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368280"/>
          </a:xfrm>
        </p:spPr>
        <p:txBody>
          <a:bodyPr>
            <a:normAutofit fontScale="90000"/>
          </a:bodyPr>
          <a:lstStyle/>
          <a:p>
            <a:endParaRPr lang="es-ES" sz="3200" dirty="0"/>
          </a:p>
        </p:txBody>
      </p:sp>
      <p:sp>
        <p:nvSpPr>
          <p:cNvPr id="3" name="2 Marcador de contenido"/>
          <p:cNvSpPr>
            <a:spLocks noGrp="1"/>
          </p:cNvSpPr>
          <p:nvPr>
            <p:ph idx="1"/>
          </p:nvPr>
        </p:nvSpPr>
        <p:spPr>
          <a:xfrm>
            <a:off x="1435608" y="714356"/>
            <a:ext cx="7498080" cy="5534044"/>
          </a:xfrm>
        </p:spPr>
        <p:txBody>
          <a:bodyPr>
            <a:normAutofit fontScale="92500" lnSpcReduction="10000"/>
          </a:bodyPr>
          <a:lstStyle/>
          <a:p>
            <a:pPr>
              <a:buNone/>
            </a:pPr>
            <a:r>
              <a:rPr lang="es-ES" b="1" dirty="0" smtClean="0">
                <a:latin typeface="Albertus Medium" pitchFamily="34" charset="0"/>
              </a:rPr>
              <a:t>Promoción  a 4º de ESO</a:t>
            </a:r>
          </a:p>
          <a:p>
            <a:r>
              <a:rPr lang="es-ES" dirty="0" smtClean="0"/>
              <a:t>Los alumnos y alumnas promocionarán de curso cuando el equipo docente considere que las materias o ámbitos que, en su caso, pudieran no haber superado, no les impiden seguir con éxito el curso siguiente y se estime que tienen expectativas favorables de recuperación y que dicha promoción beneficiará su evolución académica. </a:t>
            </a:r>
            <a:r>
              <a:rPr lang="es-ES" b="1" dirty="0" smtClean="0"/>
              <a:t>Promocionarán quienes hayan superado las materias o ámbitos cursados o tengan evaluación negativa en una o dos materias.</a:t>
            </a:r>
          </a:p>
          <a:p>
            <a:endParaRPr lang="es-ES"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latin typeface="Albertus Medium" pitchFamily="34" charset="0"/>
              </a:rPr>
              <a:t>Materias optativas</a:t>
            </a:r>
            <a:endParaRPr lang="es-ES" sz="3600" dirty="0">
              <a:latin typeface="Albertus Medium" pitchFamily="34" charset="0"/>
            </a:endParaRPr>
          </a:p>
        </p:txBody>
      </p:sp>
      <p:sp>
        <p:nvSpPr>
          <p:cNvPr id="3" name="2 Marcador de contenido"/>
          <p:cNvSpPr>
            <a:spLocks noGrp="1"/>
          </p:cNvSpPr>
          <p:nvPr>
            <p:ph idx="1"/>
          </p:nvPr>
        </p:nvSpPr>
        <p:spPr/>
        <p:txBody>
          <a:bodyPr/>
          <a:lstStyle/>
          <a:p>
            <a:pPr>
              <a:buNone/>
            </a:pPr>
            <a:endParaRPr lang="es-ES" b="1" dirty="0" smtClean="0"/>
          </a:p>
          <a:p>
            <a:r>
              <a:rPr lang="es-ES" dirty="0" smtClean="0"/>
              <a:t>Corresponde a las administraciones educativas la regulación de la oferta de las materias optativas, que deberá incluir, al menos, una segunda lengua extranjera.</a:t>
            </a:r>
          </a:p>
          <a:p>
            <a:pPr>
              <a:buNone/>
            </a:pPr>
            <a:endParaRPr lang="es-ES"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latin typeface="Albertus Medium" pitchFamily="34" charset="0"/>
              </a:rPr>
              <a:t>Formación Profesional</a:t>
            </a:r>
            <a:endParaRPr lang="es-ES" sz="3600" dirty="0">
              <a:latin typeface="Albertus Medium" pitchFamily="34" charset="0"/>
            </a:endParaRPr>
          </a:p>
        </p:txBody>
      </p:sp>
      <p:sp>
        <p:nvSpPr>
          <p:cNvPr id="3" name="2 Marcador de contenido"/>
          <p:cNvSpPr>
            <a:spLocks noGrp="1"/>
          </p:cNvSpPr>
          <p:nvPr>
            <p:ph idx="1"/>
          </p:nvPr>
        </p:nvSpPr>
        <p:spPr>
          <a:xfrm>
            <a:off x="1435608" y="1214422"/>
            <a:ext cx="7498080" cy="5033978"/>
          </a:xfrm>
        </p:spPr>
        <p:txBody>
          <a:bodyPr>
            <a:normAutofit fontScale="92500" lnSpcReduction="10000"/>
          </a:bodyPr>
          <a:lstStyle/>
          <a:p>
            <a:r>
              <a:rPr lang="es-ES" dirty="0" smtClean="0"/>
              <a:t>El alumnado puede elegir </a:t>
            </a:r>
            <a:r>
              <a:rPr lang="es-ES" dirty="0" smtClean="0">
                <a:latin typeface="Albertus Medium" pitchFamily="34" charset="0"/>
              </a:rPr>
              <a:t>cursar </a:t>
            </a:r>
            <a:r>
              <a:rPr lang="es-ES" b="1" dirty="0" smtClean="0">
                <a:latin typeface="Albertus Medium" pitchFamily="34" charset="0"/>
              </a:rPr>
              <a:t>Ciclos Formativos de Grado Básico </a:t>
            </a:r>
            <a:r>
              <a:rPr lang="es-ES" dirty="0" smtClean="0"/>
              <a:t>sin el título de Graduado en la ESO, ajustándose al siguiente perfil:</a:t>
            </a:r>
          </a:p>
          <a:p>
            <a:r>
              <a:rPr lang="es-ES" dirty="0" smtClean="0"/>
              <a:t>a) Que tengan cumplidos quince años, o los cumplan durante el año natural en curso.</a:t>
            </a:r>
          </a:p>
          <a:p>
            <a:r>
              <a:rPr lang="es-ES" dirty="0" smtClean="0"/>
              <a:t>b) Que hayan cursado el tercer curso de Educación Secundaria Obligatoria o, excepcionalmente, haber cursado el segundo curso.</a:t>
            </a:r>
          </a:p>
          <a:p>
            <a:r>
              <a:rPr lang="es-ES" dirty="0" smtClean="0"/>
              <a:t>Necesita un Consejo orientador (Tutor/a)</a:t>
            </a:r>
          </a:p>
          <a:p>
            <a:endParaRPr lang="es-ES" dirty="0"/>
          </a:p>
        </p:txBody>
      </p:sp>
    </p:spTree>
  </p:cSld>
  <p:clrMapOvr>
    <a:masterClrMapping/>
  </p:clrMapOvr>
  <p:transition>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25470"/>
          </a:xfrm>
        </p:spPr>
        <p:txBody>
          <a:bodyPr>
            <a:normAutofit fontScale="90000"/>
          </a:bodyPr>
          <a:lstStyle/>
          <a:p>
            <a:endParaRPr lang="es-ES" dirty="0"/>
          </a:p>
        </p:txBody>
      </p:sp>
      <p:sp>
        <p:nvSpPr>
          <p:cNvPr id="3" name="2 Marcador de contenido"/>
          <p:cNvSpPr>
            <a:spLocks noGrp="1"/>
          </p:cNvSpPr>
          <p:nvPr>
            <p:ph idx="1"/>
          </p:nvPr>
        </p:nvSpPr>
        <p:spPr>
          <a:xfrm>
            <a:off x="1435608" y="1000108"/>
            <a:ext cx="7498080" cy="5248292"/>
          </a:xfrm>
        </p:spPr>
        <p:txBody>
          <a:bodyPr>
            <a:normAutofit fontScale="92500" lnSpcReduction="10000"/>
          </a:bodyPr>
          <a:lstStyle/>
          <a:p>
            <a:pPr>
              <a:buNone/>
            </a:pPr>
            <a:r>
              <a:rPr lang="es-ES" dirty="0" smtClean="0"/>
              <a:t>También podrá acceder a los ciclos Formativos de Grado medio:</a:t>
            </a:r>
          </a:p>
          <a:p>
            <a:r>
              <a:rPr lang="es-ES" dirty="0" smtClean="0"/>
              <a:t>Con el graduado en la ESO.</a:t>
            </a:r>
          </a:p>
          <a:p>
            <a:r>
              <a:rPr lang="es-ES" dirty="0" smtClean="0"/>
              <a:t>Desde la Formación Profesional Básica</a:t>
            </a:r>
          </a:p>
          <a:p>
            <a:r>
              <a:rPr lang="es-ES" dirty="0" smtClean="0"/>
              <a:t>Desde una prueba libre de acceso con 17 años o más cumplidos en el año natural de la prueba.</a:t>
            </a:r>
          </a:p>
          <a:p>
            <a:pPr>
              <a:buNone/>
            </a:pPr>
            <a:r>
              <a:rPr lang="es-ES" dirty="0" smtClean="0"/>
              <a:t>Hay 26 familias profesionales  y cada una tiene diversos títulos profesionales. Entra en la WEB para ver todas la opciones :</a:t>
            </a:r>
          </a:p>
          <a:p>
            <a:pPr>
              <a:buNone/>
            </a:pPr>
            <a:r>
              <a:rPr lang="es-ES" dirty="0" smtClean="0"/>
              <a:t>https://www.todofp.es/que-estudiar.html</a:t>
            </a:r>
          </a:p>
          <a:p>
            <a:endParaRPr lang="es-ES" dirty="0"/>
          </a:p>
        </p:txBody>
      </p:sp>
    </p:spTree>
  </p:cSld>
  <p:clrMapOvr>
    <a:masterClrMapping/>
  </p:clrMapOvr>
  <p:transition>
    <p:zoom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3154362"/>
          </a:xfrm>
        </p:spPr>
        <p:txBody>
          <a:bodyPr>
            <a:normAutofit fontScale="90000"/>
          </a:bodyPr>
          <a:lstStyle/>
          <a:p>
            <a:r>
              <a:rPr lang="es-ES" sz="4000" dirty="0" smtClean="0">
                <a:latin typeface="Albertus Medium" pitchFamily="34" charset="0"/>
              </a:rPr>
              <a:t>Analiza cada opción, háblalo con tu familia y con tus amigos, piensa en tu futuro, en tus intereses profesionales,  en tus aficiones y en como quieres vivir…. Crea tu proyecto de vida</a:t>
            </a:r>
            <a:r>
              <a:rPr lang="es-ES" dirty="0" smtClean="0">
                <a:latin typeface="Albertus Medium" pitchFamily="34" charset="0"/>
              </a:rPr>
              <a:t/>
            </a:r>
            <a:br>
              <a:rPr lang="es-ES" dirty="0" smtClean="0">
                <a:latin typeface="Albertus Medium" pitchFamily="34" charset="0"/>
              </a:rPr>
            </a:br>
            <a:endParaRPr lang="es-ES" dirty="0"/>
          </a:p>
        </p:txBody>
      </p:sp>
      <p:pic>
        <p:nvPicPr>
          <p:cNvPr id="4" name="3 Marcador de contenido" descr="Elige ser feliz, playa, cara feliz, smiley, océano, sonrisa, amarillo y  negro, Fondo de pantalla HD | Peakpx"/>
          <p:cNvPicPr>
            <a:picLocks noGrp="1"/>
          </p:cNvPicPr>
          <p:nvPr>
            <p:ph idx="1"/>
          </p:nvPr>
        </p:nvPicPr>
        <p:blipFill>
          <a:blip r:embed="rId2"/>
          <a:srcRect/>
          <a:stretch>
            <a:fillRect/>
          </a:stretch>
        </p:blipFill>
        <p:spPr bwMode="auto">
          <a:xfrm>
            <a:off x="2714612" y="3429000"/>
            <a:ext cx="4214842" cy="29289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511156"/>
          </a:xfrm>
        </p:spPr>
        <p:txBody>
          <a:bodyPr>
            <a:normAutofit fontScale="90000"/>
          </a:bodyPr>
          <a:lstStyle/>
          <a:p>
            <a:endParaRPr lang="es-ES" sz="2800" dirty="0"/>
          </a:p>
        </p:txBody>
      </p:sp>
      <p:sp>
        <p:nvSpPr>
          <p:cNvPr id="3" name="2 Marcador de contenido"/>
          <p:cNvSpPr>
            <a:spLocks noGrp="1"/>
          </p:cNvSpPr>
          <p:nvPr>
            <p:ph idx="1"/>
          </p:nvPr>
        </p:nvSpPr>
        <p:spPr>
          <a:xfrm>
            <a:off x="1435608" y="857232"/>
            <a:ext cx="7498080" cy="5391168"/>
          </a:xfrm>
        </p:spPr>
        <p:txBody>
          <a:bodyPr/>
          <a:lstStyle/>
          <a:p>
            <a:pPr>
              <a:buNone/>
            </a:pPr>
            <a:r>
              <a:rPr lang="es-ES" dirty="0" smtClean="0"/>
              <a:t>Quienes promocionen sin haber superado todas las materias o ámbitos seguirán los planes de refuerzo que establezca el equipo docente, que revisará periódicamente la aplicación personalizada de estos en diferentes momentos del curso académico y, en todo caso, al finalizar el mismo.</a:t>
            </a:r>
            <a:endParaRPr lang="es-ES" dirty="0"/>
          </a:p>
        </p:txBody>
      </p:sp>
    </p:spTree>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225404"/>
          </a:xfrm>
        </p:spPr>
        <p:txBody>
          <a:bodyPr>
            <a:normAutofit fontScale="90000"/>
          </a:bodyPr>
          <a:lstStyle/>
          <a:p>
            <a:endParaRPr lang="es-ES" sz="2800" dirty="0">
              <a:latin typeface="Albertus Medium" pitchFamily="34" charset="0"/>
            </a:endParaRPr>
          </a:p>
        </p:txBody>
      </p:sp>
      <p:sp>
        <p:nvSpPr>
          <p:cNvPr id="3" name="2 Marcador de contenido"/>
          <p:cNvSpPr>
            <a:spLocks noGrp="1"/>
          </p:cNvSpPr>
          <p:nvPr>
            <p:ph idx="1"/>
          </p:nvPr>
        </p:nvSpPr>
        <p:spPr>
          <a:xfrm>
            <a:off x="1435608" y="785794"/>
            <a:ext cx="7498080" cy="5462606"/>
          </a:xfrm>
        </p:spPr>
        <p:txBody>
          <a:bodyPr>
            <a:normAutofit/>
          </a:bodyPr>
          <a:lstStyle/>
          <a:p>
            <a:r>
              <a:rPr lang="es-ES" sz="3400" dirty="0" smtClean="0"/>
              <a:t>Estructura de 4º de ESO:</a:t>
            </a:r>
          </a:p>
          <a:p>
            <a:pPr>
              <a:buNone/>
            </a:pPr>
            <a:r>
              <a:rPr lang="es-ES" dirty="0" smtClean="0"/>
              <a:t>Existen </a:t>
            </a:r>
            <a:r>
              <a:rPr lang="es-ES" b="1" dirty="0" smtClean="0"/>
              <a:t>dos tipos de 4º </a:t>
            </a:r>
            <a:r>
              <a:rPr lang="es-ES" dirty="0" smtClean="0"/>
              <a:t>de ESO:</a:t>
            </a:r>
          </a:p>
          <a:p>
            <a:pPr>
              <a:buNone/>
            </a:pPr>
            <a:r>
              <a:rPr lang="es-ES" dirty="0" smtClean="0"/>
              <a:t>1- </a:t>
            </a:r>
            <a:r>
              <a:rPr lang="es-ES" b="1" dirty="0" smtClean="0"/>
              <a:t>Orientado hacia las enseñanzas académicas (Bachillerato)</a:t>
            </a:r>
            <a:r>
              <a:rPr lang="es-ES" dirty="0" smtClean="0"/>
              <a:t>. En función de las materias elegidas se orientará hacia un bachillerato de Humanidades o uno de Humanidades y Ciencias Sociales o uno de Ciencias.</a:t>
            </a:r>
          </a:p>
          <a:p>
            <a:pPr>
              <a:buNone/>
            </a:pPr>
            <a:r>
              <a:rPr lang="es-ES" dirty="0" smtClean="0"/>
              <a:t>2- </a:t>
            </a:r>
            <a:r>
              <a:rPr lang="es-ES" b="1" dirty="0" smtClean="0"/>
              <a:t>Orientado hacia las enseñanzas aplicadas (Formación Profesional)</a:t>
            </a:r>
            <a:endParaRPr lang="es-ES" b="1" dirty="0"/>
          </a:p>
        </p:txBody>
      </p:sp>
    </p:spTree>
  </p:cSld>
  <p:clrMapOvr>
    <a:masterClrMapping/>
  </p:clrMapOvr>
  <p:transition>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225404"/>
          </a:xfrm>
        </p:spPr>
        <p:txBody>
          <a:bodyPr>
            <a:normAutofit fontScale="90000"/>
          </a:bodyPr>
          <a:lstStyle/>
          <a:p>
            <a:endParaRPr lang="es-ES" sz="2800" dirty="0"/>
          </a:p>
        </p:txBody>
      </p:sp>
      <p:sp>
        <p:nvSpPr>
          <p:cNvPr id="3" name="2 Marcador de contenido"/>
          <p:cNvSpPr>
            <a:spLocks noGrp="1"/>
          </p:cNvSpPr>
          <p:nvPr>
            <p:ph idx="1"/>
          </p:nvPr>
        </p:nvSpPr>
        <p:spPr>
          <a:xfrm>
            <a:off x="1435608" y="714356"/>
            <a:ext cx="7498080" cy="5534044"/>
          </a:xfrm>
        </p:spPr>
        <p:txBody>
          <a:bodyPr/>
          <a:lstStyle/>
          <a:p>
            <a:pPr>
              <a:buNone/>
            </a:pPr>
            <a:r>
              <a:rPr lang="es-ES" dirty="0" smtClean="0"/>
              <a:t>En la opción de </a:t>
            </a:r>
            <a:r>
              <a:rPr lang="es-ES" b="1" dirty="0" smtClean="0"/>
              <a:t>enseñanzas académicas</a:t>
            </a:r>
            <a:r>
              <a:rPr lang="es-ES" dirty="0" smtClean="0"/>
              <a:t>, los alumnos y alumnas deben cursar las siguientes materias generales del bloque de asignaturas troncales: </a:t>
            </a:r>
          </a:p>
          <a:p>
            <a:pPr marL="596646" indent="-514350">
              <a:buAutoNum type="alphaLcParenR"/>
            </a:pPr>
            <a:r>
              <a:rPr lang="es-ES" dirty="0" smtClean="0"/>
              <a:t>Geografía e Historia. </a:t>
            </a:r>
          </a:p>
          <a:p>
            <a:pPr marL="596646" indent="-514350">
              <a:buAutoNum type="alphaLcParenR"/>
            </a:pPr>
            <a:r>
              <a:rPr lang="es-ES" dirty="0" smtClean="0"/>
              <a:t>Lengua Castellana y Literatura. </a:t>
            </a:r>
          </a:p>
          <a:p>
            <a:pPr marL="596646" indent="-514350">
              <a:buAutoNum type="alphaLcParenR"/>
            </a:pPr>
            <a:r>
              <a:rPr lang="es-ES" dirty="0" smtClean="0"/>
              <a:t>Matemáticas Orientadas a las Enseñanzas Académicas. </a:t>
            </a:r>
          </a:p>
          <a:p>
            <a:pPr marL="596646" indent="-514350">
              <a:buAutoNum type="alphaLcParenR"/>
            </a:pPr>
            <a:r>
              <a:rPr lang="es-ES" dirty="0" smtClean="0"/>
              <a:t>Primera Lengua Extranjera.</a:t>
            </a:r>
          </a:p>
          <a:p>
            <a:pPr>
              <a:buNone/>
            </a:pPr>
            <a:endParaRPr lang="es-ES" dirty="0"/>
          </a:p>
        </p:txBody>
      </p:sp>
    </p:spTree>
  </p:cSld>
  <p:clrMapOvr>
    <a:masterClrMapping/>
  </p:clrMapOvr>
  <p:transition>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En la opción de </a:t>
            </a:r>
            <a:r>
              <a:rPr lang="es-ES" b="1" dirty="0" smtClean="0"/>
              <a:t>enseñanzas académicas</a:t>
            </a:r>
            <a:r>
              <a:rPr lang="es-ES" dirty="0" smtClean="0"/>
              <a:t>, los alumnos y alumnas deben cursar al menos dos materias de entre las siguientes materias de opción del bloque de asignaturas troncales: </a:t>
            </a:r>
          </a:p>
          <a:p>
            <a:pPr>
              <a:buNone/>
            </a:pPr>
            <a:r>
              <a:rPr lang="es-ES" dirty="0" smtClean="0"/>
              <a:t>a) Biología y Geología. </a:t>
            </a:r>
          </a:p>
          <a:p>
            <a:pPr>
              <a:buNone/>
            </a:pPr>
            <a:r>
              <a:rPr lang="es-ES" dirty="0" smtClean="0"/>
              <a:t>b) Economía. </a:t>
            </a:r>
          </a:p>
          <a:p>
            <a:pPr>
              <a:buNone/>
            </a:pPr>
            <a:r>
              <a:rPr lang="es-ES" dirty="0" smtClean="0"/>
              <a:t>c) Física y Química. </a:t>
            </a:r>
          </a:p>
          <a:p>
            <a:pPr>
              <a:buNone/>
            </a:pPr>
            <a:r>
              <a:rPr lang="es-ES" dirty="0" smtClean="0"/>
              <a:t>d) Latín.</a:t>
            </a:r>
          </a:p>
          <a:p>
            <a:endParaRPr lang="es-ES" dirty="0"/>
          </a:p>
        </p:txBody>
      </p:sp>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En la opción de </a:t>
            </a:r>
            <a:r>
              <a:rPr lang="es-ES" b="1" dirty="0" smtClean="0"/>
              <a:t>enseñanzas aplicadas</a:t>
            </a:r>
            <a:r>
              <a:rPr lang="es-ES" dirty="0" smtClean="0"/>
              <a:t>, los alumnos y alumnas deben cursar las siguientes materias generales del bloque de asignaturas troncales: </a:t>
            </a:r>
          </a:p>
          <a:p>
            <a:pPr marL="596646" indent="-514350">
              <a:buAutoNum type="alphaLcParenR"/>
            </a:pPr>
            <a:r>
              <a:rPr lang="es-ES" dirty="0" smtClean="0"/>
              <a:t>Geografía e Historia. </a:t>
            </a:r>
          </a:p>
          <a:p>
            <a:pPr marL="596646" indent="-514350">
              <a:buAutoNum type="alphaLcParenR"/>
            </a:pPr>
            <a:r>
              <a:rPr lang="es-ES" dirty="0" smtClean="0"/>
              <a:t>Lengua Castellana y Literatura. </a:t>
            </a:r>
          </a:p>
          <a:p>
            <a:pPr marL="596646" indent="-514350">
              <a:buAutoNum type="alphaLcParenR"/>
            </a:pPr>
            <a:r>
              <a:rPr lang="es-ES" dirty="0" smtClean="0"/>
              <a:t>Matemáticas Orientadas a las Enseñanzas Aplicadas. </a:t>
            </a:r>
          </a:p>
          <a:p>
            <a:pPr marL="596646" indent="-514350">
              <a:buAutoNum type="alphaLcParenR"/>
            </a:pPr>
            <a:r>
              <a:rPr lang="es-ES" dirty="0" smtClean="0"/>
              <a:t>Primera Lengua Extranjera</a:t>
            </a:r>
          </a:p>
          <a:p>
            <a:endParaRPr lang="es-ES" dirty="0"/>
          </a:p>
        </p:txBody>
      </p:sp>
    </p:spTree>
  </p:cSld>
  <p:clrMapOvr>
    <a:masterClrMapping/>
  </p:clrMapOvr>
  <p:transition>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lnSpcReduction="10000"/>
          </a:bodyPr>
          <a:lstStyle/>
          <a:p>
            <a:r>
              <a:rPr lang="es-ES" dirty="0" smtClean="0"/>
              <a:t>En la opción de </a:t>
            </a:r>
            <a:r>
              <a:rPr lang="es-ES" b="1" dirty="0" smtClean="0"/>
              <a:t>enseñanzas aplicadas</a:t>
            </a:r>
            <a:r>
              <a:rPr lang="es-ES" dirty="0" smtClean="0"/>
              <a:t>, los alumnos y alumnas deben cursar al menos </a:t>
            </a:r>
            <a:r>
              <a:rPr lang="es-ES" b="1" dirty="0" smtClean="0"/>
              <a:t>dos materias </a:t>
            </a:r>
            <a:r>
              <a:rPr lang="es-ES" dirty="0" smtClean="0"/>
              <a:t>de entre las siguientes materias de opción del </a:t>
            </a:r>
            <a:r>
              <a:rPr lang="es-ES" b="1" dirty="0" smtClean="0"/>
              <a:t>bloque de asignaturas troncales</a:t>
            </a:r>
            <a:r>
              <a:rPr lang="es-ES" dirty="0" smtClean="0"/>
              <a:t>: </a:t>
            </a:r>
          </a:p>
          <a:p>
            <a:pPr marL="596646" indent="-514350">
              <a:buAutoNum type="alphaLcParenR"/>
            </a:pPr>
            <a:r>
              <a:rPr lang="es-ES" dirty="0" smtClean="0"/>
              <a:t>Ciencias Aplicadas a la Actividad Profesional. </a:t>
            </a:r>
          </a:p>
          <a:p>
            <a:pPr marL="596646" indent="-514350">
              <a:buAutoNum type="alphaLcParenR"/>
            </a:pPr>
            <a:r>
              <a:rPr lang="es-ES" dirty="0" smtClean="0"/>
              <a:t>Iniciación a la Actividad Emprendedora y Empresarial. </a:t>
            </a:r>
          </a:p>
          <a:p>
            <a:pPr marL="596646" indent="-514350">
              <a:buAutoNum type="alphaLcParenR"/>
            </a:pPr>
            <a:r>
              <a:rPr lang="es-ES" dirty="0" smtClean="0"/>
              <a:t>Tecnología.</a:t>
            </a:r>
            <a:endParaRPr lang="es-E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6908"/>
          </a:xfrm>
        </p:spPr>
        <p:txBody>
          <a:bodyPr/>
          <a:lstStyle/>
          <a:p>
            <a:endParaRPr lang="es-ES" dirty="0"/>
          </a:p>
        </p:txBody>
      </p:sp>
      <p:sp>
        <p:nvSpPr>
          <p:cNvPr id="3" name="2 Marcador de contenido"/>
          <p:cNvSpPr>
            <a:spLocks noGrp="1"/>
          </p:cNvSpPr>
          <p:nvPr>
            <p:ph idx="1"/>
          </p:nvPr>
        </p:nvSpPr>
        <p:spPr>
          <a:xfrm>
            <a:off x="1435608" y="1357298"/>
            <a:ext cx="7498080" cy="4891102"/>
          </a:xfrm>
        </p:spPr>
        <p:txBody>
          <a:bodyPr/>
          <a:lstStyle/>
          <a:p>
            <a:r>
              <a:rPr lang="es-ES" dirty="0" smtClean="0"/>
              <a:t>Los alumnos y alumnas deben cursar las siguientes materias del </a:t>
            </a:r>
            <a:r>
              <a:rPr lang="es-ES" b="1" dirty="0" smtClean="0"/>
              <a:t>bloque de asignaturas específicas</a:t>
            </a:r>
            <a:r>
              <a:rPr lang="es-ES" dirty="0" smtClean="0"/>
              <a:t>: </a:t>
            </a:r>
          </a:p>
          <a:p>
            <a:pPr marL="596646" indent="-514350">
              <a:buAutoNum type="alphaLcParenR"/>
            </a:pPr>
            <a:r>
              <a:rPr lang="es-ES" dirty="0" smtClean="0"/>
              <a:t>Educación Física. </a:t>
            </a:r>
          </a:p>
          <a:p>
            <a:pPr marL="596646" indent="-514350">
              <a:buAutoNum type="alphaLcParenR"/>
            </a:pPr>
            <a:r>
              <a:rPr lang="es-ES" dirty="0" smtClean="0"/>
              <a:t>Religión, o Valores Éticos, a elección de los padres, madres o quienes ejerzan la tutela legal o, en su caso, del alumno o alumna</a:t>
            </a:r>
            <a:endParaRPr lang="es-ES" dirty="0"/>
          </a:p>
        </p:txBody>
      </p:sp>
    </p:spTree>
  </p:cSld>
  <p:clrMapOvr>
    <a:masterClrMapping/>
  </p:clrMapOvr>
  <p:transition>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194</TotalTime>
  <Words>1059</Words>
  <Application>Microsoft Office PowerPoint</Application>
  <PresentationFormat>Presentación en pantalla (4:3)</PresentationFormat>
  <Paragraphs>129</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Solsticio</vt:lpstr>
      <vt:lpstr>Orientación 3º de ESO</vt:lpstr>
      <vt:lpstr>Diapositiva 2</vt:lpstr>
      <vt:lpstr>Diapositiva 3</vt:lpstr>
      <vt:lpstr>Diapositiva 4</vt:lpstr>
      <vt:lpstr>Diapositiva 5</vt:lpstr>
      <vt:lpstr>Diapositiva 6</vt:lpstr>
      <vt:lpstr>Diapositiva 7</vt:lpstr>
      <vt:lpstr>Diapositiva 8</vt:lpstr>
      <vt:lpstr>Diapositiva 9</vt:lpstr>
      <vt:lpstr>Diapositiva 10</vt:lpstr>
      <vt:lpstr>Bachillerato LOMLOE</vt:lpstr>
      <vt:lpstr>Estructura de los bachilleratos</vt:lpstr>
      <vt:lpstr>Bachillerato de Artes</vt:lpstr>
      <vt:lpstr>Diapositiva 14</vt:lpstr>
      <vt:lpstr>Bachillerato de Ciencias y Tecnología</vt:lpstr>
      <vt:lpstr>Diapositiva 16</vt:lpstr>
      <vt:lpstr>Bachillerato General</vt:lpstr>
      <vt:lpstr>Bachillerato de HH y CCSS </vt:lpstr>
      <vt:lpstr>Diapositiva 19</vt:lpstr>
      <vt:lpstr>Materias optativas</vt:lpstr>
      <vt:lpstr>Formación Profesional</vt:lpstr>
      <vt:lpstr>Diapositiva 22</vt:lpstr>
      <vt:lpstr>Analiza cada opción, háblalo con tu familia y con tus amigos, piensa en tu futuro, en tus intereses profesionales,  en tus aficiones y en como quieres vivir…. Crea tu proyecto de vida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Orientación 3º de ESO</dc:title>
  <dc:creator>Admin</dc:creator>
  <cp:lastModifiedBy>Admin</cp:lastModifiedBy>
  <cp:revision>18</cp:revision>
  <dcterms:created xsi:type="dcterms:W3CDTF">2022-04-18T09:09:38Z</dcterms:created>
  <dcterms:modified xsi:type="dcterms:W3CDTF">2022-04-20T11:29:41Z</dcterms:modified>
</cp:coreProperties>
</file>