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7" d="100"/>
          <a:sy n="67" d="100"/>
        </p:scale>
        <p:origin x="-125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86AD4252-9F42-4241-ADD3-9070482AC07B}" type="datetimeFigureOut">
              <a:rPr lang="es-ES" smtClean="0"/>
              <a:t>19/04/2022</a:t>
            </a:fld>
            <a:endParaRPr lang="es-ES"/>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72DD4298-1976-414B-8F23-66E691BF715F}"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6AD4252-9F42-4241-ADD3-9070482AC07B}" type="datetimeFigureOut">
              <a:rPr lang="es-ES" smtClean="0"/>
              <a:t>19/04/2022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2DD4298-1976-414B-8F23-66E691BF715F}"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6AD4252-9F42-4241-ADD3-9070482AC07B}" type="datetimeFigureOut">
              <a:rPr lang="es-ES" smtClean="0"/>
              <a:t>19/04/2022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2DD4298-1976-414B-8F23-66E691BF715F}"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86AD4252-9F42-4241-ADD3-9070482AC07B}" type="datetimeFigureOut">
              <a:rPr lang="es-ES" smtClean="0"/>
              <a:t>19/04/2022</a:t>
            </a:fld>
            <a:endParaRPr lang="es-ES"/>
          </a:p>
        </p:txBody>
      </p:sp>
      <p:sp>
        <p:nvSpPr>
          <p:cNvPr id="9" name="8 Marcador de número de diapositiva"/>
          <p:cNvSpPr>
            <a:spLocks noGrp="1"/>
          </p:cNvSpPr>
          <p:nvPr>
            <p:ph type="sldNum" sz="quarter" idx="15"/>
          </p:nvPr>
        </p:nvSpPr>
        <p:spPr/>
        <p:txBody>
          <a:bodyPr rtlCol="0"/>
          <a:lstStyle/>
          <a:p>
            <a:fld id="{72DD4298-1976-414B-8F23-66E691BF715F}" type="slidenum">
              <a:rPr lang="es-ES" smtClean="0"/>
              <a:t>‹Nº›</a:t>
            </a:fld>
            <a:endParaRPr lang="es-ES"/>
          </a:p>
        </p:txBody>
      </p:sp>
      <p:sp>
        <p:nvSpPr>
          <p:cNvPr id="10" name="9 Marcador de pie de página"/>
          <p:cNvSpPr>
            <a:spLocks noGrp="1"/>
          </p:cNvSpPr>
          <p:nvPr>
            <p:ph type="ftr" sz="quarter" idx="16"/>
          </p:nvPr>
        </p:nvSpPr>
        <p:spPr/>
        <p:txBody>
          <a:bodyPr rtlCol="0"/>
          <a:lstStyle/>
          <a:p>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86AD4252-9F42-4241-ADD3-9070482AC07B}" type="datetimeFigureOut">
              <a:rPr lang="es-ES" smtClean="0"/>
              <a:t>19/04/2022</a:t>
            </a:fld>
            <a:endParaRPr lang="es-ES"/>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ES"/>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72DD4298-1976-414B-8F23-66E691BF715F}"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86AD4252-9F42-4241-ADD3-9070482AC07B}" type="datetimeFigureOut">
              <a:rPr lang="es-ES" smtClean="0"/>
              <a:t>19/04/2022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2DD4298-1976-414B-8F23-66E691BF715F}" type="slidenum">
              <a:rPr lang="es-ES" smtClean="0"/>
              <a:t>‹Nº›</a:t>
            </a:fld>
            <a:endParaRPr lang="es-ES"/>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86AD4252-9F42-4241-ADD3-9070482AC07B}" type="datetimeFigureOut">
              <a:rPr lang="es-ES" smtClean="0"/>
              <a:t>19/04/2022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72DD4298-1976-414B-8F23-66E691BF715F}" type="slidenum">
              <a:rPr lang="es-ES" smtClean="0"/>
              <a:t>‹Nº›</a:t>
            </a:fld>
            <a:endParaRPr lang="es-ES"/>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86AD4252-9F42-4241-ADD3-9070482AC07B}" type="datetimeFigureOut">
              <a:rPr lang="es-ES" smtClean="0"/>
              <a:t>19/04/2022</a:t>
            </a:fld>
            <a:endParaRPr lang="es-ES"/>
          </a:p>
        </p:txBody>
      </p:sp>
      <p:sp>
        <p:nvSpPr>
          <p:cNvPr id="7" name="6 Marcador de número de diapositiva"/>
          <p:cNvSpPr>
            <a:spLocks noGrp="1"/>
          </p:cNvSpPr>
          <p:nvPr>
            <p:ph type="sldNum" sz="quarter" idx="11"/>
          </p:nvPr>
        </p:nvSpPr>
        <p:spPr/>
        <p:txBody>
          <a:bodyPr rtlCol="0"/>
          <a:lstStyle/>
          <a:p>
            <a:fld id="{72DD4298-1976-414B-8F23-66E691BF715F}" type="slidenum">
              <a:rPr lang="es-ES" smtClean="0"/>
              <a:t>‹Nº›</a:t>
            </a:fld>
            <a:endParaRPr lang="es-ES"/>
          </a:p>
        </p:txBody>
      </p:sp>
      <p:sp>
        <p:nvSpPr>
          <p:cNvPr id="8" name="7 Marcador de pie de página"/>
          <p:cNvSpPr>
            <a:spLocks noGrp="1"/>
          </p:cNvSpPr>
          <p:nvPr>
            <p:ph type="ftr" sz="quarter" idx="12"/>
          </p:nvPr>
        </p:nvSpPr>
        <p:spPr/>
        <p:txBody>
          <a:bodyPr rtlCol="0"/>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6AD4252-9F42-4241-ADD3-9070482AC07B}" type="datetimeFigureOut">
              <a:rPr lang="es-ES" smtClean="0"/>
              <a:t>19/04/2022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72DD4298-1976-414B-8F23-66E691BF715F}"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86AD4252-9F42-4241-ADD3-9070482AC07B}" type="datetimeFigureOut">
              <a:rPr lang="es-ES" smtClean="0"/>
              <a:t>19/04/2022</a:t>
            </a:fld>
            <a:endParaRPr lang="es-ES"/>
          </a:p>
        </p:txBody>
      </p:sp>
      <p:sp>
        <p:nvSpPr>
          <p:cNvPr id="22" name="21 Marcador de número de diapositiva"/>
          <p:cNvSpPr>
            <a:spLocks noGrp="1"/>
          </p:cNvSpPr>
          <p:nvPr>
            <p:ph type="sldNum" sz="quarter" idx="15"/>
          </p:nvPr>
        </p:nvSpPr>
        <p:spPr/>
        <p:txBody>
          <a:bodyPr rtlCol="0"/>
          <a:lstStyle/>
          <a:p>
            <a:fld id="{72DD4298-1976-414B-8F23-66E691BF715F}" type="slidenum">
              <a:rPr lang="es-ES" smtClean="0"/>
              <a:t>‹Nº›</a:t>
            </a:fld>
            <a:endParaRPr lang="es-ES"/>
          </a:p>
        </p:txBody>
      </p:sp>
      <p:sp>
        <p:nvSpPr>
          <p:cNvPr id="23" name="22 Marcador de pie de página"/>
          <p:cNvSpPr>
            <a:spLocks noGrp="1"/>
          </p:cNvSpPr>
          <p:nvPr>
            <p:ph type="ftr" sz="quarter" idx="16"/>
          </p:nvPr>
        </p:nvSpPr>
        <p:spPr/>
        <p:txBody>
          <a:bodyPr rtlCol="0"/>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86AD4252-9F42-4241-ADD3-9070482AC07B}" type="datetimeFigureOut">
              <a:rPr lang="es-ES" smtClean="0"/>
              <a:t>19/04/2022</a:t>
            </a:fld>
            <a:endParaRPr lang="es-ES"/>
          </a:p>
        </p:txBody>
      </p:sp>
      <p:sp>
        <p:nvSpPr>
          <p:cNvPr id="18" name="17 Marcador de número de diapositiva"/>
          <p:cNvSpPr>
            <a:spLocks noGrp="1"/>
          </p:cNvSpPr>
          <p:nvPr>
            <p:ph type="sldNum" sz="quarter" idx="11"/>
          </p:nvPr>
        </p:nvSpPr>
        <p:spPr/>
        <p:txBody>
          <a:bodyPr rtlCol="0"/>
          <a:lstStyle/>
          <a:p>
            <a:fld id="{72DD4298-1976-414B-8F23-66E691BF715F}" type="slidenum">
              <a:rPr lang="es-ES" smtClean="0"/>
              <a:t>‹Nº›</a:t>
            </a:fld>
            <a:endParaRPr lang="es-ES"/>
          </a:p>
        </p:txBody>
      </p:sp>
      <p:sp>
        <p:nvSpPr>
          <p:cNvPr id="21" name="20 Marcador de pie de página"/>
          <p:cNvSpPr>
            <a:spLocks noGrp="1"/>
          </p:cNvSpPr>
          <p:nvPr>
            <p:ph type="ftr" sz="quarter" idx="12"/>
          </p:nvPr>
        </p:nvSpPr>
        <p:spPr/>
        <p:txBody>
          <a:bodyPr rtlCol="0"/>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6AD4252-9F42-4241-ADD3-9070482AC07B}" type="datetimeFigureOut">
              <a:rPr lang="es-ES" smtClean="0"/>
              <a:t>19/04/2022</a:t>
            </a:fld>
            <a:endParaRPr lang="es-ES"/>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ES"/>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DD4298-1976-414B-8F23-66E691BF715F}"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286000" y="1428736"/>
            <a:ext cx="6172200" cy="1285884"/>
          </a:xfrm>
        </p:spPr>
        <p:txBody>
          <a:bodyPr>
            <a:noAutofit/>
          </a:bodyPr>
          <a:lstStyle/>
          <a:p>
            <a:pPr algn="ctr"/>
            <a:r>
              <a:rPr lang="es-ES" sz="4000" dirty="0" smtClean="0">
                <a:latin typeface="+mn-lt"/>
              </a:rPr>
              <a:t>ORIENTACIÓN  1º BACHILLERATO</a:t>
            </a:r>
            <a:endParaRPr lang="es-ES" sz="4000" dirty="0">
              <a:latin typeface="+mn-lt"/>
            </a:endParaRPr>
          </a:p>
        </p:txBody>
      </p:sp>
      <p:sp>
        <p:nvSpPr>
          <p:cNvPr id="3" name="2 Subtítulo"/>
          <p:cNvSpPr>
            <a:spLocks noGrp="1"/>
          </p:cNvSpPr>
          <p:nvPr>
            <p:ph type="subTitle" idx="1"/>
          </p:nvPr>
        </p:nvSpPr>
        <p:spPr>
          <a:xfrm>
            <a:off x="2286000" y="3357562"/>
            <a:ext cx="6172200" cy="3017360"/>
          </a:xfrm>
        </p:spPr>
        <p:txBody>
          <a:bodyPr/>
          <a:lstStyle/>
          <a:p>
            <a:endParaRPr lang="es-ES" dirty="0"/>
          </a:p>
        </p:txBody>
      </p:sp>
      <p:pic>
        <p:nvPicPr>
          <p:cNvPr id="4" name="3 Imagen" descr="Orientación vocacional en Córdoba | CALES"/>
          <p:cNvPicPr/>
          <p:nvPr/>
        </p:nvPicPr>
        <p:blipFill>
          <a:blip r:embed="rId2"/>
          <a:srcRect/>
          <a:stretch>
            <a:fillRect/>
          </a:stretch>
        </p:blipFill>
        <p:spPr bwMode="auto">
          <a:xfrm>
            <a:off x="2500298" y="3429000"/>
            <a:ext cx="6000792" cy="2933704"/>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Prueba de acceso a la universidad</a:t>
            </a:r>
            <a:endParaRPr lang="es-ES" dirty="0"/>
          </a:p>
        </p:txBody>
      </p:sp>
      <p:sp>
        <p:nvSpPr>
          <p:cNvPr id="3" name="2 Marcador de contenido"/>
          <p:cNvSpPr>
            <a:spLocks noGrp="1"/>
          </p:cNvSpPr>
          <p:nvPr>
            <p:ph sz="quarter" idx="1"/>
          </p:nvPr>
        </p:nvSpPr>
        <p:spPr/>
        <p:txBody>
          <a:bodyPr/>
          <a:lstStyle/>
          <a:p>
            <a:pPr algn="just">
              <a:buNone/>
              <a:defRPr/>
            </a:pPr>
            <a:r>
              <a:rPr lang="es-ES" dirty="0" smtClean="0"/>
              <a:t>El alumnado que esté en disposición del Título de Bachiller o que habiendo superado la fase general en cursos anteriores quiera mejorar la nota de admisión obtenida, deberá realizar las pruebas consideradas de acceso.</a:t>
            </a:r>
          </a:p>
          <a:p>
            <a:pPr algn="just">
              <a:buNone/>
              <a:defRPr/>
            </a:pPr>
            <a:r>
              <a:rPr lang="es-ES" dirty="0" smtClean="0"/>
              <a:t>Estas pruebas versarán sobre las </a:t>
            </a:r>
            <a:r>
              <a:rPr lang="es-ES" b="1" dirty="0" smtClean="0"/>
              <a:t>cuatro materias generales del bloque de asignaturas troncales cursadas  de segundo curso de Bachillerato </a:t>
            </a:r>
            <a:r>
              <a:rPr lang="es-ES" dirty="0" smtClean="0"/>
              <a:t>correspondientes a cada modalidad, siendo éstas las siguientes:</a:t>
            </a:r>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lstStyle/>
          <a:p>
            <a:pPr marL="457200" indent="-457200">
              <a:buFont typeface="Wingdings" pitchFamily="2" charset="2"/>
              <a:buAutoNum type="arabicPeriod"/>
            </a:pPr>
            <a:r>
              <a:rPr lang="es-ES" dirty="0" smtClean="0"/>
              <a:t>Historia de España</a:t>
            </a:r>
          </a:p>
          <a:p>
            <a:pPr marL="457200" indent="-457200">
              <a:buFont typeface="Wingdings" pitchFamily="2" charset="2"/>
              <a:buAutoNum type="arabicPeriod"/>
            </a:pPr>
            <a:r>
              <a:rPr lang="es-ES" dirty="0" smtClean="0"/>
              <a:t>Lengua Castellana y Literatura II</a:t>
            </a:r>
          </a:p>
          <a:p>
            <a:pPr marL="457200" indent="-457200">
              <a:buFont typeface="Wingdings" pitchFamily="2" charset="2"/>
              <a:buAutoNum type="arabicPeriod"/>
            </a:pPr>
            <a:r>
              <a:rPr lang="es-ES" dirty="0" smtClean="0"/>
              <a:t>Primera lengua extranjera II (Inglés, Francés, Italiano, Portugués y Alemán) Las haya cursado o no.</a:t>
            </a:r>
          </a:p>
          <a:p>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sz="quarter" idx="1"/>
          </p:nvPr>
        </p:nvSpPr>
        <p:spPr>
          <a:xfrm>
            <a:off x="457200" y="785794"/>
            <a:ext cx="7467600" cy="5688158"/>
          </a:xfrm>
        </p:spPr>
        <p:txBody>
          <a:bodyPr>
            <a:normAutofit/>
          </a:bodyPr>
          <a:lstStyle/>
          <a:p>
            <a:pPr>
              <a:buFont typeface="Wingdings" pitchFamily="2" charset="2"/>
              <a:buNone/>
            </a:pPr>
            <a:r>
              <a:rPr lang="es-ES" dirty="0" smtClean="0"/>
              <a:t>4. Una materia general del bloque de asignaturas troncales según Modalidad:</a:t>
            </a:r>
          </a:p>
          <a:p>
            <a:pPr>
              <a:buFontTx/>
              <a:buChar char="-"/>
            </a:pPr>
            <a:r>
              <a:rPr lang="es-ES" dirty="0" smtClean="0"/>
              <a:t>Ciencias: Matemáticas II</a:t>
            </a:r>
          </a:p>
          <a:p>
            <a:pPr>
              <a:buFontTx/>
              <a:buChar char="-"/>
            </a:pPr>
            <a:r>
              <a:rPr lang="es-ES" dirty="0" smtClean="0"/>
              <a:t>Humanidades: Latín II</a:t>
            </a:r>
          </a:p>
          <a:p>
            <a:pPr>
              <a:buFontTx/>
              <a:buChar char="-"/>
            </a:pPr>
            <a:r>
              <a:rPr lang="es-ES" dirty="0" smtClean="0"/>
              <a:t>Ciencias Sociales: Matemáticas aplicadas a las ciencias sociales II.</a:t>
            </a:r>
          </a:p>
          <a:p>
            <a:pPr>
              <a:buFontTx/>
              <a:buChar char="-"/>
            </a:pPr>
            <a:r>
              <a:rPr lang="es-ES" dirty="0" smtClean="0"/>
              <a:t>Artes: Fundamentos del arte II</a:t>
            </a:r>
          </a:p>
          <a:p>
            <a:pPr>
              <a:buFont typeface="Wingdings" pitchFamily="2" charset="2"/>
              <a:buNone/>
            </a:pPr>
            <a:r>
              <a:rPr lang="es-ES" dirty="0" smtClean="0"/>
              <a:t>	*</a:t>
            </a:r>
            <a:r>
              <a:rPr lang="es-ES" b="1" dirty="0" smtClean="0"/>
              <a:t>Puede elegirse cualquier materia aunque no corresponda con la modalidad cursada</a:t>
            </a:r>
          </a:p>
          <a:p>
            <a:pPr>
              <a:buFont typeface="Wingdings" pitchFamily="2" charset="2"/>
              <a:buNone/>
            </a:pPr>
            <a:r>
              <a:rPr lang="es-ES" dirty="0" smtClean="0"/>
              <a:t>	</a:t>
            </a:r>
            <a:r>
              <a:rPr lang="es-ES" sz="2200" b="1" dirty="0" smtClean="0"/>
              <a:t>**Esta materia puede ser considerada con un </a:t>
            </a:r>
          </a:p>
          <a:p>
            <a:pPr>
              <a:buFont typeface="Wingdings" pitchFamily="2" charset="2"/>
              <a:buNone/>
            </a:pPr>
            <a:r>
              <a:rPr lang="es-ES" sz="2200" b="1" dirty="0" smtClean="0"/>
              <a:t>	2 x1 (tendría consideración también para la fase de admisión)</a:t>
            </a:r>
          </a:p>
          <a:p>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Calificación de las pruebas de acceso</a:t>
            </a:r>
            <a:endParaRPr lang="es-ES" dirty="0"/>
          </a:p>
        </p:txBody>
      </p:sp>
      <p:sp>
        <p:nvSpPr>
          <p:cNvPr id="3" name="2 Marcador de contenido"/>
          <p:cNvSpPr>
            <a:spLocks noGrp="1"/>
          </p:cNvSpPr>
          <p:nvPr>
            <p:ph sz="quarter" idx="1"/>
          </p:nvPr>
        </p:nvSpPr>
        <p:spPr/>
        <p:txBody>
          <a:bodyPr/>
          <a:lstStyle/>
          <a:p>
            <a:pPr algn="just">
              <a:buFont typeface="Wingdings" pitchFamily="2" charset="2"/>
              <a:buNone/>
            </a:pPr>
            <a:r>
              <a:rPr lang="es-ES" dirty="0" smtClean="0"/>
              <a:t>La calificación de la evaluación de Bachillerato para el acceso a la Universidad será la </a:t>
            </a:r>
            <a:r>
              <a:rPr lang="es-ES" b="1" dirty="0" smtClean="0"/>
              <a:t>media aritmética </a:t>
            </a:r>
            <a:r>
              <a:rPr lang="es-ES" dirty="0" smtClean="0"/>
              <a:t>de las calificaciones numéricas obtenidas de </a:t>
            </a:r>
            <a:r>
              <a:rPr lang="es-ES" b="1" dirty="0" smtClean="0"/>
              <a:t>cada una de las pruebas </a:t>
            </a:r>
            <a:r>
              <a:rPr lang="es-ES" dirty="0" smtClean="0"/>
              <a:t>realizadas de las materias generales del bloque de asignaturas troncales, expresada en una </a:t>
            </a:r>
            <a:r>
              <a:rPr lang="es-ES" b="1" dirty="0" smtClean="0"/>
              <a:t>escala de 0 a 10 con tres cifras decimales </a:t>
            </a:r>
            <a:r>
              <a:rPr lang="es-ES" dirty="0" smtClean="0"/>
              <a:t>y redondeada a la milésima. </a:t>
            </a:r>
          </a:p>
          <a:p>
            <a:pPr algn="just">
              <a:buFont typeface="Wingdings" pitchFamily="2" charset="2"/>
              <a:buNone/>
            </a:pPr>
            <a:r>
              <a:rPr lang="es-ES" dirty="0" smtClean="0"/>
              <a:t>Esta calificación deberá ser igual o superior a 4 puntos. </a:t>
            </a:r>
          </a:p>
          <a:p>
            <a:endParaRPr lang="es-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lstStyle/>
          <a:p>
            <a:pPr algn="just">
              <a:buFont typeface="Wingdings" pitchFamily="2" charset="2"/>
              <a:buNone/>
            </a:pPr>
            <a:r>
              <a:rPr lang="es-ES" dirty="0" smtClean="0"/>
              <a:t>La </a:t>
            </a:r>
            <a:r>
              <a:rPr lang="es-ES" b="1" dirty="0" smtClean="0"/>
              <a:t>calificación para el acceso a la Universidad </a:t>
            </a:r>
            <a:r>
              <a:rPr lang="es-ES" dirty="0" smtClean="0"/>
              <a:t>se calculará ponderando un 40 por 100 la calificación señalada en la diapositiva anterior y un 60 por 100 la calificación final de la etapa. </a:t>
            </a:r>
          </a:p>
          <a:p>
            <a:pPr algn="just">
              <a:buFont typeface="Wingdings" pitchFamily="2" charset="2"/>
              <a:buNone/>
            </a:pPr>
            <a:r>
              <a:rPr lang="es-ES" dirty="0" smtClean="0"/>
              <a:t>Se entenderá que se reúnen los requisitos de </a:t>
            </a:r>
            <a:r>
              <a:rPr lang="es-ES" b="1" dirty="0" smtClean="0"/>
              <a:t>acceso</a:t>
            </a:r>
            <a:r>
              <a:rPr lang="es-ES" dirty="0" smtClean="0"/>
              <a:t> cuando el resultado de esta ponderación sea </a:t>
            </a:r>
            <a:r>
              <a:rPr lang="es-ES" b="1" dirty="0" smtClean="0"/>
              <a:t>igual o superior a cinco puntos.</a:t>
            </a:r>
          </a:p>
          <a:p>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582594"/>
          </a:xfrm>
        </p:spPr>
        <p:txBody>
          <a:bodyPr/>
          <a:lstStyle/>
          <a:p>
            <a:r>
              <a:rPr lang="es-ES" b="1" dirty="0" smtClean="0"/>
              <a:t>Pruebas de admisión</a:t>
            </a:r>
            <a:endParaRPr lang="es-ES" dirty="0"/>
          </a:p>
        </p:txBody>
      </p:sp>
      <p:sp>
        <p:nvSpPr>
          <p:cNvPr id="3" name="2 Marcador de contenido"/>
          <p:cNvSpPr>
            <a:spLocks noGrp="1"/>
          </p:cNvSpPr>
          <p:nvPr>
            <p:ph sz="quarter" idx="1"/>
          </p:nvPr>
        </p:nvSpPr>
        <p:spPr>
          <a:xfrm>
            <a:off x="457200" y="1285860"/>
            <a:ext cx="7467600" cy="5188092"/>
          </a:xfrm>
        </p:spPr>
        <p:txBody>
          <a:bodyPr/>
          <a:lstStyle/>
          <a:p>
            <a:pPr algn="just">
              <a:buFont typeface="Wingdings" pitchFamily="2" charset="2"/>
              <a:buNone/>
            </a:pPr>
            <a:r>
              <a:rPr lang="es-ES" dirty="0" smtClean="0"/>
              <a:t>El alumnado que desee </a:t>
            </a:r>
            <a:r>
              <a:rPr lang="es-ES" b="1" dirty="0" smtClean="0"/>
              <a:t>mejorar su nota de admisión</a:t>
            </a:r>
            <a:r>
              <a:rPr lang="es-ES" dirty="0" smtClean="0"/>
              <a:t> podrá realizar con carácter </a:t>
            </a:r>
            <a:r>
              <a:rPr lang="es-ES" b="1" dirty="0" smtClean="0"/>
              <a:t>opcional</a:t>
            </a:r>
            <a:r>
              <a:rPr lang="es-ES" dirty="0" smtClean="0"/>
              <a:t> hasta un máximo de cuatro pruebas más que se considerarán de admisión, y versarán sobre las </a:t>
            </a:r>
            <a:r>
              <a:rPr lang="es-ES" b="1" dirty="0" smtClean="0"/>
              <a:t>materias de opción del bloque de asignaturas troncales (cursadas o no cursadas) de segundo curso</a:t>
            </a:r>
            <a:r>
              <a:rPr lang="es-ES" dirty="0" smtClean="0"/>
              <a:t>, incluida la Historia de la Filosofía que en el currículo de Andalucía se establece como materia específica obligatoria. </a:t>
            </a:r>
            <a:endParaRPr lang="es-E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82528"/>
          </a:xfrm>
        </p:spPr>
        <p:txBody>
          <a:bodyPr>
            <a:normAutofit fontScale="90000"/>
          </a:bodyPr>
          <a:lstStyle/>
          <a:p>
            <a:endParaRPr lang="es-ES" dirty="0"/>
          </a:p>
        </p:txBody>
      </p:sp>
      <p:sp>
        <p:nvSpPr>
          <p:cNvPr id="3" name="2 Marcador de contenido"/>
          <p:cNvSpPr>
            <a:spLocks noGrp="1"/>
          </p:cNvSpPr>
          <p:nvPr>
            <p:ph sz="quarter" idx="1"/>
          </p:nvPr>
        </p:nvSpPr>
        <p:spPr>
          <a:xfrm>
            <a:off x="457200" y="357166"/>
            <a:ext cx="7467600" cy="6116786"/>
          </a:xfrm>
        </p:spPr>
        <p:txBody>
          <a:bodyPr/>
          <a:lstStyle/>
          <a:p>
            <a:pPr algn="ctr">
              <a:lnSpc>
                <a:spcPct val="150000"/>
              </a:lnSpc>
              <a:buFont typeface="Wingdings" pitchFamily="2" charset="2"/>
              <a:buNone/>
              <a:defRPr/>
            </a:pPr>
            <a:r>
              <a:rPr lang="es-ES" dirty="0" smtClean="0"/>
              <a:t>Las materias objeto de examen para las </a:t>
            </a:r>
            <a:r>
              <a:rPr lang="es-ES" b="1" dirty="0" smtClean="0"/>
              <a:t>pruebas de admisión </a:t>
            </a:r>
            <a:r>
              <a:rPr lang="es-ES" dirty="0" smtClean="0"/>
              <a:t>son las siguientes</a:t>
            </a:r>
            <a:r>
              <a:rPr lang="es-ES" b="1" dirty="0" smtClean="0"/>
              <a:t>:</a:t>
            </a:r>
          </a:p>
          <a:p>
            <a:pPr marL="457200" indent="-457200">
              <a:lnSpc>
                <a:spcPct val="150000"/>
              </a:lnSpc>
              <a:buFont typeface="Wingdings" pitchFamily="2" charset="2"/>
              <a:buAutoNum type="arabicPeriod"/>
              <a:defRPr/>
            </a:pPr>
            <a:r>
              <a:rPr lang="es-ES" dirty="0" smtClean="0"/>
              <a:t>Modalidad de Ciencias:</a:t>
            </a:r>
            <a:r>
              <a:rPr lang="es-ES" b="1" dirty="0" smtClean="0"/>
              <a:t> Biología, Dibujo Técnico II, Física, Geología y Química.</a:t>
            </a:r>
          </a:p>
          <a:p>
            <a:pPr marL="457200" indent="-457200">
              <a:lnSpc>
                <a:spcPct val="150000"/>
              </a:lnSpc>
              <a:buFont typeface="Wingdings" pitchFamily="2" charset="2"/>
              <a:buAutoNum type="arabicPeriod"/>
              <a:defRPr/>
            </a:pPr>
            <a:r>
              <a:rPr lang="es-ES" dirty="0" smtClean="0"/>
              <a:t>Humanidades y CC. Sociales</a:t>
            </a:r>
            <a:r>
              <a:rPr lang="es-ES" b="1" dirty="0" smtClean="0"/>
              <a:t>: Economía dela empresa, Geografía, Griego II, Historia del Arte, Historia de la Filosofía.</a:t>
            </a:r>
          </a:p>
          <a:p>
            <a:pPr marL="457200" indent="-457200">
              <a:lnSpc>
                <a:spcPct val="150000"/>
              </a:lnSpc>
              <a:buFont typeface="Wingdings" pitchFamily="2" charset="2"/>
              <a:buAutoNum type="arabicPeriod"/>
              <a:defRPr/>
            </a:pPr>
            <a:r>
              <a:rPr lang="es-ES" dirty="0" smtClean="0"/>
              <a:t>Artes: </a:t>
            </a:r>
            <a:r>
              <a:rPr lang="es-ES" b="1" dirty="0" smtClean="0"/>
              <a:t> Artes escénicas, Cultura Audiovisual y Diseño.</a:t>
            </a:r>
            <a:endParaRPr lang="es-E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96908"/>
          </a:xfrm>
        </p:spPr>
        <p:txBody>
          <a:bodyPr>
            <a:normAutofit fontScale="90000"/>
          </a:bodyPr>
          <a:lstStyle/>
          <a:p>
            <a:r>
              <a:rPr lang="es-ES" sz="3200" b="1" dirty="0" smtClean="0"/>
              <a:t>Calificación para la admisión del alumnado </a:t>
            </a:r>
            <a:endParaRPr lang="es-ES" dirty="0"/>
          </a:p>
        </p:txBody>
      </p:sp>
      <p:sp>
        <p:nvSpPr>
          <p:cNvPr id="3" name="2 Marcador de contenido"/>
          <p:cNvSpPr>
            <a:spLocks noGrp="1"/>
          </p:cNvSpPr>
          <p:nvPr>
            <p:ph sz="quarter" idx="1"/>
          </p:nvPr>
        </p:nvSpPr>
        <p:spPr>
          <a:xfrm>
            <a:off x="457200" y="1285860"/>
            <a:ext cx="7467600" cy="5188092"/>
          </a:xfrm>
        </p:spPr>
        <p:txBody>
          <a:bodyPr>
            <a:normAutofit lnSpcReduction="10000"/>
          </a:bodyPr>
          <a:lstStyle/>
          <a:p>
            <a:r>
              <a:rPr lang="es-ES" dirty="0" smtClean="0"/>
              <a:t>Las Universidades públicas de Andalucía han acordado que determinadas materias de las correspondientes tanto a las pruebas de acceso (con nota mayor a 5 puntos) como de las pruebas de admisión, tengan un parámetro de </a:t>
            </a:r>
            <a:r>
              <a:rPr lang="es-ES" b="1" dirty="0" smtClean="0"/>
              <a:t>ponderación de entre 0 y 0.2 </a:t>
            </a:r>
            <a:r>
              <a:rPr lang="es-ES" dirty="0" smtClean="0"/>
              <a:t>puntos según su </a:t>
            </a:r>
            <a:r>
              <a:rPr lang="es-ES" b="1" dirty="0" smtClean="0"/>
              <a:t>afinidad con los grados universitarios </a:t>
            </a:r>
            <a:r>
              <a:rPr lang="es-ES" dirty="0" smtClean="0"/>
              <a:t>ofertados por las Universidades públicas andaluzas, de manera que </a:t>
            </a:r>
            <a:r>
              <a:rPr lang="es-ES" b="1" dirty="0" smtClean="0"/>
              <a:t>para calcular la nota de admisión a un determinado grado se tomarán las calificaciones de un máximo de dos materias con nota superior a 5 puntos que multiplicadas por los respectivos parámetros otorguen la mejor de las notas de admisión</a:t>
            </a:r>
            <a:r>
              <a:rPr lang="es-ES" dirty="0" smtClean="0"/>
              <a:t>. </a:t>
            </a:r>
          </a:p>
          <a:p>
            <a:endParaRPr lang="es-E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153966"/>
          </a:xfrm>
        </p:spPr>
        <p:txBody>
          <a:bodyPr>
            <a:normAutofit fontScale="90000"/>
          </a:bodyPr>
          <a:lstStyle/>
          <a:p>
            <a:endParaRPr lang="es-ES" dirty="0"/>
          </a:p>
        </p:txBody>
      </p:sp>
      <p:sp>
        <p:nvSpPr>
          <p:cNvPr id="3" name="2 Marcador de contenido"/>
          <p:cNvSpPr>
            <a:spLocks noGrp="1"/>
          </p:cNvSpPr>
          <p:nvPr>
            <p:ph sz="quarter" idx="1"/>
          </p:nvPr>
        </p:nvSpPr>
        <p:spPr>
          <a:xfrm>
            <a:off x="457200" y="500042"/>
            <a:ext cx="7467600" cy="5973910"/>
          </a:xfrm>
        </p:spPr>
        <p:txBody>
          <a:bodyPr/>
          <a:lstStyle/>
          <a:p>
            <a:pPr algn="just">
              <a:buFontTx/>
              <a:buChar char="-"/>
            </a:pPr>
            <a:r>
              <a:rPr lang="es-ES" dirty="0" smtClean="0"/>
              <a:t>La </a:t>
            </a:r>
            <a:r>
              <a:rPr lang="es-ES" b="1" dirty="0" smtClean="0"/>
              <a:t>nota máxima </a:t>
            </a:r>
            <a:r>
              <a:rPr lang="es-ES" dirty="0" smtClean="0"/>
              <a:t>de admisión del alumnado será de </a:t>
            </a:r>
            <a:r>
              <a:rPr lang="es-ES" b="1" dirty="0" smtClean="0"/>
              <a:t>14 puntos</a:t>
            </a:r>
          </a:p>
          <a:p>
            <a:pPr algn="just">
              <a:buFontTx/>
              <a:buChar char="-"/>
            </a:pPr>
            <a:r>
              <a:rPr lang="es-ES" b="1" dirty="0" smtClean="0"/>
              <a:t>10 puntos </a:t>
            </a:r>
            <a:r>
              <a:rPr lang="es-ES" dirty="0" smtClean="0"/>
              <a:t>de la </a:t>
            </a:r>
            <a:r>
              <a:rPr lang="es-ES" b="1" dirty="0" smtClean="0"/>
              <a:t>fase de acceso </a:t>
            </a:r>
            <a:r>
              <a:rPr lang="es-ES" dirty="0" smtClean="0"/>
              <a:t>y </a:t>
            </a:r>
            <a:r>
              <a:rPr lang="es-ES" b="1" dirty="0" smtClean="0"/>
              <a:t>4 puntos </a:t>
            </a:r>
            <a:r>
              <a:rPr lang="es-ES" dirty="0" smtClean="0"/>
              <a:t>de la </a:t>
            </a:r>
            <a:r>
              <a:rPr lang="es-ES" b="1" dirty="0" smtClean="0"/>
              <a:t>fase de admisión</a:t>
            </a:r>
          </a:p>
          <a:p>
            <a:pPr algn="just">
              <a:buFontTx/>
              <a:buChar char="-"/>
            </a:pPr>
            <a:r>
              <a:rPr lang="es-ES" b="1" dirty="0" smtClean="0"/>
              <a:t>(2 X 1) </a:t>
            </a:r>
            <a:r>
              <a:rPr lang="es-ES" dirty="0" smtClean="0"/>
              <a:t>Si en la fase de acceso el alumno se examina de una materia troncal de cada modalidad y esta misma materia puntúa para la admisión del alumno en la fase de admisión (específica), automáticamente la nota obtenida en dicha materia (si es más alta que las obtenidas en otra de las materias de las que se ha examinado en la fase de admisión) sería considerada dicha nota para la nota final de admisión del alumno</a:t>
            </a:r>
            <a:r>
              <a:rPr lang="es-ES" sz="2000" dirty="0" smtClean="0"/>
              <a:t>. </a:t>
            </a:r>
            <a:endParaRPr lang="es-ES" b="1" dirty="0" smtClean="0"/>
          </a:p>
          <a:p>
            <a:endParaRPr lang="es-E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868346"/>
          </a:xfrm>
        </p:spPr>
        <p:txBody>
          <a:bodyPr/>
          <a:lstStyle/>
          <a:p>
            <a:r>
              <a:rPr lang="es-ES" dirty="0" smtClean="0"/>
              <a:t>CALIFICACIÓN FASE DE ADMISIÓN</a:t>
            </a:r>
            <a:endParaRPr lang="es-ES" dirty="0"/>
          </a:p>
        </p:txBody>
      </p:sp>
      <p:sp>
        <p:nvSpPr>
          <p:cNvPr id="3" name="2 Marcador de contenido"/>
          <p:cNvSpPr>
            <a:spLocks noGrp="1"/>
          </p:cNvSpPr>
          <p:nvPr>
            <p:ph sz="quarter" idx="1"/>
          </p:nvPr>
        </p:nvSpPr>
        <p:spPr>
          <a:xfrm>
            <a:off x="457200" y="1214422"/>
            <a:ext cx="7467600" cy="5259530"/>
          </a:xfrm>
        </p:spPr>
        <p:txBody>
          <a:bodyPr/>
          <a:lstStyle/>
          <a:p>
            <a:pPr>
              <a:buFont typeface="Wingdings" pitchFamily="2" charset="2"/>
              <a:buNone/>
            </a:pPr>
            <a:r>
              <a:rPr lang="es-ES" b="1" dirty="0" smtClean="0"/>
              <a:t>- NOTA DE ACCESO:</a:t>
            </a:r>
          </a:p>
          <a:p>
            <a:pPr>
              <a:buFont typeface="Wingdings" pitchFamily="2" charset="2"/>
              <a:buNone/>
            </a:pPr>
            <a:r>
              <a:rPr lang="es-ES" b="1" dirty="0" smtClean="0"/>
              <a:t>X</a:t>
            </a:r>
            <a:r>
              <a:rPr lang="es-ES" dirty="0" smtClean="0"/>
              <a:t>= 60 % MEDIA BACHILLERATO + 40 % MEDIA DE PRUEBA DE ACCESO (Hasta 10 puntos)</a:t>
            </a:r>
          </a:p>
          <a:p>
            <a:pPr>
              <a:buFont typeface="Wingdings" pitchFamily="2" charset="2"/>
              <a:buNone/>
            </a:pPr>
            <a:endParaRPr lang="es-ES" dirty="0" smtClean="0"/>
          </a:p>
          <a:p>
            <a:pPr>
              <a:buFontTx/>
              <a:buChar char="-"/>
            </a:pPr>
            <a:r>
              <a:rPr lang="es-ES" b="1" dirty="0" smtClean="0"/>
              <a:t>NOTA DE ADMISIÓN:</a:t>
            </a:r>
          </a:p>
          <a:p>
            <a:pPr>
              <a:buFontTx/>
              <a:buChar char="-"/>
            </a:pPr>
            <a:r>
              <a:rPr lang="es-ES" b="1" dirty="0" smtClean="0"/>
              <a:t>X</a:t>
            </a:r>
            <a:r>
              <a:rPr lang="es-ES" dirty="0" smtClean="0"/>
              <a:t>=  NOTA DE ACCESO + M1 . P1 + M2 . P2 (Hasta 14 puntos)</a:t>
            </a:r>
          </a:p>
          <a:p>
            <a:pPr>
              <a:buFont typeface="Wingdings" pitchFamily="2" charset="2"/>
              <a:buNone/>
            </a:pPr>
            <a:r>
              <a:rPr lang="es-ES" dirty="0" smtClean="0"/>
              <a:t>Siendo M1 y M2 las calificaciones en las materias específicas de las que se ha examinado en la fase de admisión y P1 y P2 los parámetros de ponderación de  cada materia para cada grado universitario</a:t>
            </a:r>
          </a:p>
          <a:p>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Promoción de 1º a 2º de bachillerato</a:t>
            </a:r>
            <a:endParaRPr lang="es-ES" b="1" dirty="0"/>
          </a:p>
        </p:txBody>
      </p:sp>
      <p:sp>
        <p:nvSpPr>
          <p:cNvPr id="3" name="2 Marcador de contenido"/>
          <p:cNvSpPr>
            <a:spLocks noGrp="1"/>
          </p:cNvSpPr>
          <p:nvPr>
            <p:ph sz="quarter" idx="1"/>
          </p:nvPr>
        </p:nvSpPr>
        <p:spPr/>
        <p:txBody>
          <a:bodyPr>
            <a:normAutofit lnSpcReduction="10000"/>
          </a:bodyPr>
          <a:lstStyle/>
          <a:p>
            <a:r>
              <a:rPr lang="es-ES" dirty="0" smtClean="0"/>
              <a:t>Los alumnos y alumnas promocionarán de primero a segundo de Bachillerato cuando hayan superado las materias cursadas o tengan evaluación negativa en dos materias como máximo. En todo caso, deberán matricularse en segundo curso de las materias no superadas de primero, que tendrán la consideración de materias pendientes</a:t>
            </a:r>
            <a:r>
              <a:rPr lang="es-ES" dirty="0" smtClean="0"/>
              <a:t>.</a:t>
            </a:r>
          </a:p>
          <a:p>
            <a:r>
              <a:rPr lang="es-ES" dirty="0" smtClean="0"/>
              <a:t>La superación de las materias de segundo curso que figuran en el anexo V estará condicionada a la superación de las correspondientes materias de primer curso indicadas en dicho anexo por implicar continuidad.</a:t>
            </a:r>
            <a:endParaRPr lang="es-E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Ahora toca decidir vuestro camino </a:t>
            </a:r>
            <a:r>
              <a:rPr lang="es-ES" smtClean="0"/>
              <a:t>para llegar a  </a:t>
            </a:r>
            <a:r>
              <a:rPr lang="es-ES" dirty="0" smtClean="0"/>
              <a:t>vuestro destino</a:t>
            </a:r>
            <a:endParaRPr lang="es-ES" dirty="0"/>
          </a:p>
        </p:txBody>
      </p:sp>
      <p:pic>
        <p:nvPicPr>
          <p:cNvPr id="4" name="3 Marcador de contenido" descr="Fotos de Alcanzar metas de stock, Alcanzar metas imágenes libres de  derechos | Depositphotos®"/>
          <p:cNvPicPr>
            <a:picLocks noGrp="1"/>
          </p:cNvPicPr>
          <p:nvPr>
            <p:ph sz="quarter" idx="1"/>
          </p:nvPr>
        </p:nvPicPr>
        <p:blipFill>
          <a:blip r:embed="rId2"/>
          <a:srcRect/>
          <a:stretch>
            <a:fillRect/>
          </a:stretch>
        </p:blipFill>
        <p:spPr bwMode="auto">
          <a:xfrm>
            <a:off x="541133" y="1600200"/>
            <a:ext cx="7299734" cy="487362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25470"/>
          </a:xfrm>
        </p:spPr>
        <p:txBody>
          <a:bodyPr/>
          <a:lstStyle/>
          <a:p>
            <a:r>
              <a:rPr lang="es-ES" b="1" dirty="0" smtClean="0"/>
              <a:t>Currículum de 2º de bachillerato</a:t>
            </a:r>
            <a:endParaRPr lang="es-ES" b="1" dirty="0"/>
          </a:p>
        </p:txBody>
      </p:sp>
      <p:sp>
        <p:nvSpPr>
          <p:cNvPr id="3" name="2 Marcador de contenido"/>
          <p:cNvSpPr>
            <a:spLocks noGrp="1"/>
          </p:cNvSpPr>
          <p:nvPr>
            <p:ph sz="quarter" idx="1"/>
          </p:nvPr>
        </p:nvSpPr>
        <p:spPr>
          <a:xfrm>
            <a:off x="457200" y="1142984"/>
            <a:ext cx="7467600" cy="5330968"/>
          </a:xfrm>
        </p:spPr>
        <p:txBody>
          <a:bodyPr/>
          <a:lstStyle/>
          <a:p>
            <a:r>
              <a:rPr lang="es-ES" b="1" u="sng" dirty="0" smtClean="0"/>
              <a:t>Bachillerato de Ciencias</a:t>
            </a:r>
          </a:p>
          <a:p>
            <a:pPr>
              <a:buNone/>
            </a:pPr>
            <a:r>
              <a:rPr lang="es-ES" b="1" dirty="0" smtClean="0"/>
              <a:t>Materias troncales generales</a:t>
            </a:r>
            <a:r>
              <a:rPr lang="es-ES" dirty="0" smtClean="0"/>
              <a:t>:</a:t>
            </a:r>
          </a:p>
          <a:p>
            <a:pPr marL="457200" indent="-457200">
              <a:buAutoNum type="arabicPeriod"/>
            </a:pPr>
            <a:r>
              <a:rPr lang="es-ES" dirty="0" smtClean="0"/>
              <a:t>Historia de España</a:t>
            </a:r>
          </a:p>
          <a:p>
            <a:pPr marL="457200" indent="-457200">
              <a:buAutoNum type="arabicPeriod"/>
            </a:pPr>
            <a:r>
              <a:rPr lang="es-ES" dirty="0" smtClean="0"/>
              <a:t>Lengua castellana y literatura</a:t>
            </a:r>
          </a:p>
          <a:p>
            <a:pPr marL="457200" indent="-457200">
              <a:buAutoNum type="arabicPeriod"/>
            </a:pPr>
            <a:r>
              <a:rPr lang="es-ES" dirty="0" smtClean="0"/>
              <a:t>Inglés</a:t>
            </a:r>
          </a:p>
          <a:p>
            <a:pPr marL="457200" indent="-457200">
              <a:buAutoNum type="arabicPeriod"/>
            </a:pPr>
            <a:r>
              <a:rPr lang="es-ES" dirty="0" smtClean="0"/>
              <a:t>Matemáticas II</a:t>
            </a:r>
          </a:p>
          <a:p>
            <a:pPr marL="457200" indent="-457200">
              <a:buAutoNum type="arabicPeriod"/>
            </a:pPr>
            <a:endParaRPr lang="es-ES" dirty="0" smtClean="0"/>
          </a:p>
          <a:p>
            <a:pPr marL="457200" indent="-457200">
              <a:buNone/>
            </a:pPr>
            <a:r>
              <a:rPr lang="es-ES" b="1" dirty="0" smtClean="0"/>
              <a:t>Materias troncales de opción: (elegir 2)</a:t>
            </a:r>
          </a:p>
          <a:p>
            <a:pPr marL="457200" indent="-457200">
              <a:buNone/>
            </a:pPr>
            <a:r>
              <a:rPr lang="es-ES" dirty="0" smtClean="0"/>
              <a:t>1. Física		2. Dibujo Técnico</a:t>
            </a:r>
          </a:p>
          <a:p>
            <a:pPr marL="457200" indent="-457200">
              <a:buNone/>
            </a:pPr>
            <a:r>
              <a:rPr lang="es-ES" dirty="0" smtClean="0"/>
              <a:t>3. Química		4. Biología</a:t>
            </a:r>
          </a:p>
          <a:p>
            <a:pPr marL="457200" indent="-457200">
              <a:buNone/>
            </a:pPr>
            <a:r>
              <a:rPr lang="es-ES" dirty="0" smtClean="0"/>
              <a:t>5. Geología </a:t>
            </a:r>
          </a:p>
          <a:p>
            <a:pPr marL="457200" indent="-457200">
              <a:buNone/>
            </a:pPr>
            <a:endParaRPr lang="es-ES" dirty="0" smtClean="0"/>
          </a:p>
          <a:p>
            <a:pPr marL="457200" indent="-457200">
              <a:buAutoNum type="arabicPeriod"/>
            </a:pP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225404"/>
          </a:xfrm>
        </p:spPr>
        <p:txBody>
          <a:bodyPr>
            <a:normAutofit fontScale="90000"/>
          </a:bodyPr>
          <a:lstStyle/>
          <a:p>
            <a:endParaRPr lang="es-ES" dirty="0"/>
          </a:p>
        </p:txBody>
      </p:sp>
      <p:sp>
        <p:nvSpPr>
          <p:cNvPr id="3" name="2 Marcador de contenido"/>
          <p:cNvSpPr>
            <a:spLocks noGrp="1"/>
          </p:cNvSpPr>
          <p:nvPr>
            <p:ph sz="quarter" idx="1"/>
          </p:nvPr>
        </p:nvSpPr>
        <p:spPr>
          <a:xfrm>
            <a:off x="457200" y="928670"/>
            <a:ext cx="7467600" cy="5545282"/>
          </a:xfrm>
        </p:spPr>
        <p:txBody>
          <a:bodyPr/>
          <a:lstStyle/>
          <a:p>
            <a:r>
              <a:rPr lang="es-ES" b="1" dirty="0" smtClean="0"/>
              <a:t>Materias Específicas Obligatoria</a:t>
            </a:r>
            <a:r>
              <a:rPr lang="es-ES" dirty="0" smtClean="0"/>
              <a:t>:</a:t>
            </a:r>
          </a:p>
          <a:p>
            <a:pPr>
              <a:buFontTx/>
              <a:buChar char="-"/>
            </a:pPr>
            <a:r>
              <a:rPr lang="es-ES" dirty="0" smtClean="0"/>
              <a:t>Historia de la Filosofía </a:t>
            </a:r>
          </a:p>
          <a:p>
            <a:pPr>
              <a:buFontTx/>
              <a:buChar char="-"/>
            </a:pPr>
            <a:endParaRPr lang="es-ES" dirty="0" smtClean="0"/>
          </a:p>
          <a:p>
            <a:r>
              <a:rPr lang="es-ES" b="1" dirty="0" smtClean="0"/>
              <a:t>Materias  Específicas de Opción (1 materia)</a:t>
            </a:r>
          </a:p>
          <a:p>
            <a:pPr>
              <a:buNone/>
            </a:pPr>
            <a:r>
              <a:rPr lang="es-ES" dirty="0" smtClean="0"/>
              <a:t>1. Tecnologías de la Información y la comunicación.</a:t>
            </a:r>
          </a:p>
          <a:p>
            <a:pPr>
              <a:buNone/>
            </a:pPr>
            <a:r>
              <a:rPr lang="es-ES" dirty="0" smtClean="0"/>
              <a:t>2. Tecnología Industrial.</a:t>
            </a:r>
          </a:p>
          <a:p>
            <a:pPr>
              <a:buNone/>
            </a:pPr>
            <a:r>
              <a:rPr lang="es-ES" dirty="0" smtClean="0"/>
              <a:t>3. Francés segundo idioma.</a:t>
            </a:r>
          </a:p>
          <a:p>
            <a:pPr>
              <a:buNone/>
            </a:pPr>
            <a:r>
              <a:rPr lang="es-ES" dirty="0" smtClean="0"/>
              <a:t>4. Fundamentos de administración y gestión.</a:t>
            </a:r>
          </a:p>
          <a:p>
            <a:pPr>
              <a:buNone/>
            </a:pPr>
            <a:r>
              <a:rPr lang="es-ES" dirty="0" smtClean="0"/>
              <a:t>5. Psicología.</a:t>
            </a:r>
          </a:p>
          <a:p>
            <a:pPr>
              <a:buNone/>
            </a:pPr>
            <a:r>
              <a:rPr lang="es-ES" dirty="0" smtClean="0"/>
              <a:t>6. Ciencias de la Tierra y del medio ambiente</a:t>
            </a:r>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368280"/>
          </a:xfrm>
        </p:spPr>
        <p:txBody>
          <a:bodyPr>
            <a:normAutofit fontScale="90000"/>
          </a:bodyPr>
          <a:lstStyle/>
          <a:p>
            <a:endParaRPr lang="es-ES" dirty="0"/>
          </a:p>
        </p:txBody>
      </p:sp>
      <p:sp>
        <p:nvSpPr>
          <p:cNvPr id="3" name="2 Marcador de contenido"/>
          <p:cNvSpPr>
            <a:spLocks noGrp="1"/>
          </p:cNvSpPr>
          <p:nvPr>
            <p:ph sz="quarter" idx="1"/>
          </p:nvPr>
        </p:nvSpPr>
        <p:spPr>
          <a:xfrm>
            <a:off x="457200" y="857232"/>
            <a:ext cx="7467600" cy="5616720"/>
          </a:xfrm>
        </p:spPr>
        <p:txBody>
          <a:bodyPr/>
          <a:lstStyle/>
          <a:p>
            <a:r>
              <a:rPr lang="es-ES" b="1" dirty="0" smtClean="0"/>
              <a:t>Materias de libre configuración: (1 materia)</a:t>
            </a:r>
          </a:p>
          <a:p>
            <a:pPr marL="457200" indent="-457200">
              <a:buAutoNum type="arabicPeriod"/>
            </a:pPr>
            <a:r>
              <a:rPr lang="es-ES" dirty="0" smtClean="0"/>
              <a:t>Programación y computación.</a:t>
            </a:r>
          </a:p>
          <a:p>
            <a:pPr marL="457200" indent="-457200">
              <a:buAutoNum type="arabicPeriod"/>
            </a:pPr>
            <a:r>
              <a:rPr lang="es-ES" dirty="0" smtClean="0"/>
              <a:t>Actividad Física y de la salud.</a:t>
            </a:r>
          </a:p>
          <a:p>
            <a:pPr marL="457200" indent="-457200">
              <a:buAutoNum type="arabicPeriod"/>
            </a:pPr>
            <a:r>
              <a:rPr lang="es-ES" dirty="0" smtClean="0"/>
              <a:t>Estadística.</a:t>
            </a:r>
          </a:p>
          <a:p>
            <a:pPr marL="457200" indent="-457200">
              <a:buAutoNum type="arabicPeriod"/>
            </a:pPr>
            <a:r>
              <a:rPr lang="es-ES" dirty="0" smtClean="0"/>
              <a:t>Ampliación de las TIC II.</a:t>
            </a:r>
          </a:p>
          <a:p>
            <a:pPr marL="457200" indent="-457200">
              <a:buAutoNum type="arabicPeriod"/>
            </a:pPr>
            <a:r>
              <a:rPr lang="es-ES" dirty="0" smtClean="0"/>
              <a:t>Finanzas y economía.</a:t>
            </a:r>
          </a:p>
          <a:p>
            <a:pPr marL="457200" indent="-457200">
              <a:buAutoNum type="arabicPeriod"/>
            </a:pPr>
            <a:r>
              <a:rPr lang="es-ES" dirty="0" smtClean="0"/>
              <a:t>Electrotecnia.</a:t>
            </a:r>
          </a:p>
          <a:p>
            <a:pPr marL="457200" indent="-457200">
              <a:buAutoNum type="arabicPeriod"/>
            </a:pPr>
            <a:r>
              <a:rPr lang="es-ES" dirty="0" smtClean="0"/>
              <a:t>Métodos experimentales en laboratorio.</a:t>
            </a:r>
          </a:p>
          <a:p>
            <a:pPr marL="457200" indent="-457200">
              <a:buAutoNum type="arabicPeriod"/>
            </a:pPr>
            <a:r>
              <a:rPr lang="es-ES" dirty="0" smtClean="0"/>
              <a:t>Ampliación lengua castellana y literatura.</a:t>
            </a:r>
          </a:p>
          <a:p>
            <a:pPr marL="457200" indent="-457200">
              <a:buAutoNum type="arabicPeriod"/>
            </a:pPr>
            <a:r>
              <a:rPr lang="es-ES" dirty="0" smtClean="0"/>
              <a:t>Ampliación primera lengua extranjera.</a:t>
            </a:r>
          </a:p>
          <a:p>
            <a:pPr marL="457200" indent="-457200">
              <a:buAutoNum type="arabicPeriod"/>
            </a:pPr>
            <a:r>
              <a:rPr lang="es-ES" dirty="0" smtClean="0"/>
              <a:t>Ampliación de historia de la filosofía.</a:t>
            </a:r>
          </a:p>
          <a:p>
            <a:pPr marL="457200" indent="-457200">
              <a:buAutoNum type="arabicPeriod"/>
            </a:pPr>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153966"/>
          </a:xfrm>
        </p:spPr>
        <p:txBody>
          <a:bodyPr>
            <a:normAutofit fontScale="90000"/>
          </a:bodyPr>
          <a:lstStyle/>
          <a:p>
            <a:endParaRPr lang="es-ES" dirty="0"/>
          </a:p>
        </p:txBody>
      </p:sp>
      <p:sp>
        <p:nvSpPr>
          <p:cNvPr id="3" name="2 Marcador de contenido"/>
          <p:cNvSpPr>
            <a:spLocks noGrp="1"/>
          </p:cNvSpPr>
          <p:nvPr>
            <p:ph sz="quarter" idx="1"/>
          </p:nvPr>
        </p:nvSpPr>
        <p:spPr>
          <a:xfrm>
            <a:off x="457200" y="571480"/>
            <a:ext cx="7467600" cy="5902472"/>
          </a:xfrm>
        </p:spPr>
        <p:txBody>
          <a:bodyPr/>
          <a:lstStyle/>
          <a:p>
            <a:r>
              <a:rPr lang="es-ES" b="1" dirty="0" smtClean="0"/>
              <a:t>Materia de libre configuración  autonómica (elegir 1)</a:t>
            </a:r>
          </a:p>
          <a:p>
            <a:pPr>
              <a:buFontTx/>
              <a:buChar char="-"/>
            </a:pPr>
            <a:r>
              <a:rPr lang="es-ES" dirty="0" smtClean="0"/>
              <a:t>Educación para la ciudadanía y los derechos humanos.</a:t>
            </a:r>
          </a:p>
          <a:p>
            <a:pPr>
              <a:buFontTx/>
              <a:buChar char="-"/>
            </a:pPr>
            <a:r>
              <a:rPr lang="es-ES" dirty="0" smtClean="0"/>
              <a:t>Religión </a:t>
            </a:r>
            <a:r>
              <a:rPr lang="es-ES" dirty="0" smtClean="0"/>
              <a:t>católica</a:t>
            </a:r>
          </a:p>
          <a:p>
            <a:pPr>
              <a:buFontTx/>
              <a:buChar char="-"/>
            </a:pPr>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511156"/>
          </a:xfrm>
        </p:spPr>
        <p:txBody>
          <a:bodyPr>
            <a:normAutofit fontScale="90000"/>
          </a:bodyPr>
          <a:lstStyle/>
          <a:p>
            <a:r>
              <a:rPr lang="es-ES" dirty="0" smtClean="0"/>
              <a:t>Bachillerato de </a:t>
            </a:r>
            <a:r>
              <a:rPr lang="es-ES" dirty="0" err="1" smtClean="0"/>
              <a:t>HHy</a:t>
            </a:r>
            <a:r>
              <a:rPr lang="es-ES" dirty="0" smtClean="0"/>
              <a:t> CCSS</a:t>
            </a:r>
            <a:endParaRPr lang="es-ES" dirty="0"/>
          </a:p>
        </p:txBody>
      </p:sp>
      <p:sp>
        <p:nvSpPr>
          <p:cNvPr id="3" name="2 Marcador de contenido"/>
          <p:cNvSpPr>
            <a:spLocks noGrp="1"/>
          </p:cNvSpPr>
          <p:nvPr>
            <p:ph sz="quarter" idx="1"/>
          </p:nvPr>
        </p:nvSpPr>
        <p:spPr>
          <a:xfrm>
            <a:off x="457200" y="857232"/>
            <a:ext cx="7467600" cy="5616720"/>
          </a:xfrm>
        </p:spPr>
        <p:txBody>
          <a:bodyPr>
            <a:normAutofit lnSpcReduction="10000"/>
          </a:bodyPr>
          <a:lstStyle/>
          <a:p>
            <a:pPr>
              <a:buNone/>
            </a:pPr>
            <a:r>
              <a:rPr lang="es-ES" b="1" dirty="0" smtClean="0"/>
              <a:t>Materias troncales generales</a:t>
            </a:r>
            <a:r>
              <a:rPr lang="es-ES" dirty="0" smtClean="0"/>
              <a:t>:</a:t>
            </a:r>
          </a:p>
          <a:p>
            <a:pPr marL="457200" indent="-457200">
              <a:buAutoNum type="arabicPeriod"/>
            </a:pPr>
            <a:r>
              <a:rPr lang="es-ES" dirty="0" smtClean="0"/>
              <a:t>Historia de </a:t>
            </a:r>
            <a:r>
              <a:rPr lang="es-ES" dirty="0" smtClean="0"/>
              <a:t>España.</a:t>
            </a:r>
            <a:endParaRPr lang="es-ES" dirty="0" smtClean="0"/>
          </a:p>
          <a:p>
            <a:pPr marL="457200" indent="-457200">
              <a:buAutoNum type="arabicPeriod"/>
            </a:pPr>
            <a:r>
              <a:rPr lang="es-ES" dirty="0" smtClean="0"/>
              <a:t>Lengua castellana y </a:t>
            </a:r>
            <a:r>
              <a:rPr lang="es-ES" dirty="0" smtClean="0"/>
              <a:t>literatura.</a:t>
            </a:r>
            <a:endParaRPr lang="es-ES" dirty="0" smtClean="0"/>
          </a:p>
          <a:p>
            <a:pPr marL="457200" indent="-457200">
              <a:buAutoNum type="arabicPeriod"/>
            </a:pPr>
            <a:r>
              <a:rPr lang="es-ES" dirty="0" smtClean="0"/>
              <a:t>Inglés.</a:t>
            </a:r>
          </a:p>
          <a:p>
            <a:pPr marL="457200" indent="-457200">
              <a:buAutoNum type="arabicPeriod"/>
            </a:pPr>
            <a:r>
              <a:rPr lang="es-ES" dirty="0" smtClean="0"/>
              <a:t>Latín o Matemáticas aplicadas a las Ciencias sociales.</a:t>
            </a:r>
          </a:p>
          <a:p>
            <a:pPr marL="457200" indent="-457200">
              <a:buNone/>
            </a:pPr>
            <a:r>
              <a:rPr lang="es-ES" b="1" dirty="0" smtClean="0"/>
              <a:t>Materias troncales de opción: (2 materias)</a:t>
            </a:r>
            <a:endParaRPr lang="es-ES" b="1" dirty="0" smtClean="0"/>
          </a:p>
          <a:p>
            <a:pPr marL="457200" indent="-457200">
              <a:buAutoNum type="arabicPeriod"/>
            </a:pPr>
            <a:r>
              <a:rPr lang="es-ES" dirty="0" smtClean="0"/>
              <a:t>Economía de la empresa.</a:t>
            </a:r>
          </a:p>
          <a:p>
            <a:pPr marL="457200" indent="-457200">
              <a:buAutoNum type="arabicPeriod"/>
            </a:pPr>
            <a:r>
              <a:rPr lang="es-ES" dirty="0" smtClean="0"/>
              <a:t>Historia del arte.</a:t>
            </a:r>
          </a:p>
          <a:p>
            <a:pPr marL="457200" indent="-457200">
              <a:buAutoNum type="arabicPeriod"/>
            </a:pPr>
            <a:r>
              <a:rPr lang="es-ES" dirty="0" smtClean="0"/>
              <a:t>Geografía.</a:t>
            </a:r>
          </a:p>
          <a:p>
            <a:pPr marL="457200" indent="-457200">
              <a:buAutoNum type="arabicPeriod"/>
            </a:pPr>
            <a:r>
              <a:rPr lang="es-ES" dirty="0" smtClean="0"/>
              <a:t>Griego.</a:t>
            </a:r>
          </a:p>
          <a:p>
            <a:pPr marL="457200" indent="-457200">
              <a:buNone/>
            </a:pPr>
            <a:r>
              <a:rPr lang="es-ES" b="1" dirty="0" smtClean="0"/>
              <a:t>Materias específicas obligatoria:</a:t>
            </a:r>
          </a:p>
          <a:p>
            <a:pPr marL="457200" indent="-457200">
              <a:buNone/>
            </a:pPr>
            <a:r>
              <a:rPr lang="es-ES" dirty="0" smtClean="0"/>
              <a:t> - Historia de la Filosofía.</a:t>
            </a:r>
          </a:p>
          <a:p>
            <a:pPr marL="457200" indent="-457200">
              <a:buAutoNum type="arabicPeriod"/>
            </a:pPr>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153966"/>
          </a:xfrm>
        </p:spPr>
        <p:txBody>
          <a:bodyPr>
            <a:normAutofit fontScale="90000"/>
          </a:bodyPr>
          <a:lstStyle/>
          <a:p>
            <a:endParaRPr lang="es-ES" dirty="0"/>
          </a:p>
        </p:txBody>
      </p:sp>
      <p:sp>
        <p:nvSpPr>
          <p:cNvPr id="3" name="2 Marcador de contenido"/>
          <p:cNvSpPr>
            <a:spLocks noGrp="1"/>
          </p:cNvSpPr>
          <p:nvPr>
            <p:ph sz="quarter" idx="1"/>
          </p:nvPr>
        </p:nvSpPr>
        <p:spPr>
          <a:xfrm>
            <a:off x="457200" y="571480"/>
            <a:ext cx="7467600" cy="5902472"/>
          </a:xfrm>
        </p:spPr>
        <p:txBody>
          <a:bodyPr>
            <a:normAutofit fontScale="92500" lnSpcReduction="10000"/>
          </a:bodyPr>
          <a:lstStyle/>
          <a:p>
            <a:r>
              <a:rPr lang="es-ES" b="1" dirty="0" smtClean="0"/>
              <a:t>Materias específicas de opción: (1 materia)</a:t>
            </a:r>
          </a:p>
          <a:p>
            <a:pPr marL="457200" indent="-457200">
              <a:buAutoNum type="arabicPeriod"/>
            </a:pPr>
            <a:r>
              <a:rPr lang="es-ES" dirty="0" smtClean="0"/>
              <a:t>Tecnologías </a:t>
            </a:r>
            <a:r>
              <a:rPr lang="es-ES" dirty="0" smtClean="0"/>
              <a:t>de la Información y la </a:t>
            </a:r>
            <a:r>
              <a:rPr lang="es-ES" dirty="0" smtClean="0"/>
              <a:t>comunicación</a:t>
            </a:r>
            <a:r>
              <a:rPr lang="es-ES" dirty="0" smtClean="0"/>
              <a:t>.</a:t>
            </a:r>
          </a:p>
          <a:p>
            <a:pPr marL="457200" indent="-457200">
              <a:buAutoNum type="arabicPeriod"/>
            </a:pPr>
            <a:r>
              <a:rPr lang="es-ES" dirty="0" smtClean="0"/>
              <a:t>Francés </a:t>
            </a:r>
            <a:r>
              <a:rPr lang="es-ES" dirty="0" smtClean="0"/>
              <a:t>segundo </a:t>
            </a:r>
            <a:r>
              <a:rPr lang="es-ES" dirty="0" smtClean="0"/>
              <a:t>idioma.</a:t>
            </a:r>
          </a:p>
          <a:p>
            <a:pPr marL="457200" indent="-457200">
              <a:buAutoNum type="arabicPeriod"/>
            </a:pPr>
            <a:r>
              <a:rPr lang="es-ES" dirty="0" smtClean="0"/>
              <a:t>Fundamentos </a:t>
            </a:r>
            <a:r>
              <a:rPr lang="es-ES" dirty="0" smtClean="0"/>
              <a:t>de administración y </a:t>
            </a:r>
            <a:r>
              <a:rPr lang="es-ES" dirty="0" smtClean="0"/>
              <a:t>gestión.</a:t>
            </a:r>
          </a:p>
          <a:p>
            <a:pPr marL="457200" indent="-457200">
              <a:buAutoNum type="arabicPeriod"/>
            </a:pPr>
            <a:r>
              <a:rPr lang="es-ES" dirty="0" smtClean="0"/>
              <a:t>Psicología.</a:t>
            </a:r>
          </a:p>
          <a:p>
            <a:pPr marL="457200" indent="-457200"/>
            <a:endParaRPr lang="es-ES" b="1" dirty="0" smtClean="0"/>
          </a:p>
          <a:p>
            <a:pPr marL="457200" indent="-457200"/>
            <a:r>
              <a:rPr lang="es-ES" b="1" dirty="0" smtClean="0"/>
              <a:t> Materias  de libre configuración autonómica (1 materia)</a:t>
            </a:r>
          </a:p>
          <a:p>
            <a:pPr marL="457200" indent="-457200">
              <a:buAutoNum type="arabicPeriod"/>
            </a:pPr>
            <a:r>
              <a:rPr lang="es-ES" dirty="0" smtClean="0"/>
              <a:t>Actividad </a:t>
            </a:r>
            <a:r>
              <a:rPr lang="es-ES" dirty="0" smtClean="0"/>
              <a:t>Física y de la salud.</a:t>
            </a:r>
          </a:p>
          <a:p>
            <a:pPr marL="457200" indent="-457200">
              <a:buAutoNum type="arabicPeriod"/>
            </a:pPr>
            <a:r>
              <a:rPr lang="es-ES" dirty="0" smtClean="0"/>
              <a:t>Estadística.</a:t>
            </a:r>
          </a:p>
          <a:p>
            <a:pPr marL="457200" indent="-457200">
              <a:buAutoNum type="arabicPeriod"/>
            </a:pPr>
            <a:r>
              <a:rPr lang="es-ES" dirty="0" smtClean="0"/>
              <a:t>Ampliación de las TIC II.</a:t>
            </a:r>
          </a:p>
          <a:p>
            <a:pPr marL="457200" indent="-457200">
              <a:buAutoNum type="arabicPeriod"/>
            </a:pPr>
            <a:r>
              <a:rPr lang="es-ES" dirty="0" smtClean="0"/>
              <a:t>Finanzas y economía</a:t>
            </a:r>
            <a:r>
              <a:rPr lang="es-ES" dirty="0" smtClean="0"/>
              <a:t>.</a:t>
            </a:r>
            <a:endParaRPr lang="es-ES" dirty="0" smtClean="0"/>
          </a:p>
          <a:p>
            <a:pPr marL="457200" indent="-457200">
              <a:buAutoNum type="arabicPeriod"/>
            </a:pPr>
            <a:r>
              <a:rPr lang="es-ES" dirty="0" smtClean="0"/>
              <a:t>Ampliación lengua castellana y literatura.</a:t>
            </a:r>
          </a:p>
          <a:p>
            <a:pPr marL="457200" indent="-457200">
              <a:buAutoNum type="arabicPeriod"/>
            </a:pPr>
            <a:r>
              <a:rPr lang="es-ES" dirty="0" smtClean="0"/>
              <a:t>Ampliación primera lengua extranjera.</a:t>
            </a:r>
          </a:p>
          <a:p>
            <a:pPr marL="457200" indent="-457200">
              <a:buAutoNum type="arabicPeriod"/>
            </a:pPr>
            <a:r>
              <a:rPr lang="es-ES" dirty="0" smtClean="0"/>
              <a:t>Ampliación de historia de la filosofía.</a:t>
            </a:r>
          </a:p>
          <a:p>
            <a:pPr marL="457200" indent="-457200">
              <a:buAutoNum type="arabicPeriod"/>
            </a:pPr>
            <a:endParaRPr lang="es-ES" dirty="0" smtClean="0"/>
          </a:p>
          <a:p>
            <a:pPr>
              <a:buNone/>
            </a:pPr>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lstStyle/>
          <a:p>
            <a:r>
              <a:rPr lang="es-ES" b="1" dirty="0" smtClean="0"/>
              <a:t>Materia de libre configuración  autonómica (elegir 1)</a:t>
            </a:r>
          </a:p>
          <a:p>
            <a:pPr>
              <a:buFontTx/>
              <a:buChar char="-"/>
            </a:pPr>
            <a:r>
              <a:rPr lang="es-ES" dirty="0" smtClean="0"/>
              <a:t>Educación para la ciudadanía y los derechos humanos.</a:t>
            </a:r>
          </a:p>
          <a:p>
            <a:pPr>
              <a:buFontTx/>
              <a:buChar char="-"/>
            </a:pPr>
            <a:r>
              <a:rPr lang="es-ES" dirty="0" smtClean="0"/>
              <a:t>Religión católica</a:t>
            </a:r>
          </a:p>
          <a:p>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143</TotalTime>
  <Words>1143</Words>
  <Application>Microsoft Office PowerPoint</Application>
  <PresentationFormat>Presentación en pantalla (4:3)</PresentationFormat>
  <Paragraphs>108</Paragraphs>
  <Slides>20</Slides>
  <Notes>0</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Mirador</vt:lpstr>
      <vt:lpstr>ORIENTACIÓN  1º BACHILLERATO</vt:lpstr>
      <vt:lpstr>Promoción de 1º a 2º de bachillerato</vt:lpstr>
      <vt:lpstr>Currículum de 2º de bachillerato</vt:lpstr>
      <vt:lpstr>Diapositiva 4</vt:lpstr>
      <vt:lpstr>Diapositiva 5</vt:lpstr>
      <vt:lpstr>Diapositiva 6</vt:lpstr>
      <vt:lpstr>Bachillerato de HHy CCSS</vt:lpstr>
      <vt:lpstr>Diapositiva 8</vt:lpstr>
      <vt:lpstr>Diapositiva 9</vt:lpstr>
      <vt:lpstr>Prueba de acceso a la universidad</vt:lpstr>
      <vt:lpstr>Diapositiva 11</vt:lpstr>
      <vt:lpstr>Diapositiva 12</vt:lpstr>
      <vt:lpstr>Calificación de las pruebas de acceso</vt:lpstr>
      <vt:lpstr>Diapositiva 14</vt:lpstr>
      <vt:lpstr>Pruebas de admisión</vt:lpstr>
      <vt:lpstr>Diapositiva 16</vt:lpstr>
      <vt:lpstr>Calificación para la admisión del alumnado </vt:lpstr>
      <vt:lpstr>Diapositiva 18</vt:lpstr>
      <vt:lpstr>CALIFICACIÓN FASE DE ADMISIÓN</vt:lpstr>
      <vt:lpstr>Ahora toca decidir vuestro camino para llegar a  vuestro destino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Admin</dc:creator>
  <cp:lastModifiedBy>Admin</cp:lastModifiedBy>
  <cp:revision>16</cp:revision>
  <dcterms:created xsi:type="dcterms:W3CDTF">2022-04-19T09:40:01Z</dcterms:created>
  <dcterms:modified xsi:type="dcterms:W3CDTF">2022-04-19T12:03:03Z</dcterms:modified>
</cp:coreProperties>
</file>